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376" r:id="rId6"/>
    <p:sldId id="259" r:id="rId7"/>
    <p:sldId id="378" r:id="rId8"/>
    <p:sldId id="262" r:id="rId9"/>
    <p:sldId id="264" r:id="rId10"/>
    <p:sldId id="356" r:id="rId11"/>
    <p:sldId id="272" r:id="rId12"/>
    <p:sldId id="266" r:id="rId13"/>
    <p:sldId id="268" r:id="rId14"/>
    <p:sldId id="269" r:id="rId15"/>
    <p:sldId id="271" r:id="rId16"/>
  </p:sldIdLst>
  <p:sldSz cx="18288000" cy="10287000"/>
  <p:notesSz cx="7010400" cy="9296400"/>
  <p:embeddedFontLst>
    <p:embeddedFont>
      <p:font typeface="Aileron Heavy" panose="020B0604020202020204" charset="0"/>
      <p:regular r:id="rId18"/>
      <p:bold r:id="rId19"/>
    </p:embeddedFont>
    <p:embeddedFont>
      <p:font typeface="Aileron Regular" panose="020B0604020202020204" charset="0"/>
      <p:regular r:id="rId20"/>
    </p:embeddedFont>
    <p:embeddedFont>
      <p:font typeface="Arimo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rbel" panose="020B0503020204020204" pitchFamily="34" charset="0"/>
      <p:regular r:id="rId26"/>
      <p:bold r:id="rId27"/>
      <p:italic r:id="rId28"/>
      <p:boldItalic r:id="rId29"/>
    </p:embeddedFont>
    <p:embeddedFont>
      <p:font typeface="Hammersmith One" panose="02010703030501060504" pitchFamily="2" charset="0"/>
      <p:regular r:id="rId30"/>
    </p:embeddedFont>
    <p:embeddedFont>
      <p:font typeface="Inter" panose="020B0604020202020204" charset="0"/>
      <p:regular r:id="rId31"/>
    </p:embeddedFont>
    <p:embeddedFont>
      <p:font typeface="Inter Bold" panose="020B0604020202020204" charset="0"/>
      <p:regular r:id="rId32"/>
      <p:bold r:id="rId33"/>
    </p:embeddedFont>
    <p:embeddedFont>
      <p:font typeface="Open Sans" pitchFamily="2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13F0610-AF95-D68B-E91B-275393338205}" name="Martha M. Santana" initials="MS" userId="S::santanam@oldwestbury.edu::38d026e6-fafe-4f6a-893d-86a1cde804c2" providerId="AD"/>
  <p188:author id="{BDA8825B-8E09-33A7-0FEF-808CF23BBB2B}" name="Jennifer Jimenez" initials="JJ" userId="S::jimenezj@oldwestbury.edu::67f16995-943e-4420-afa5-58de805f8e9e" providerId="AD"/>
  <p188:author id="{C33145DD-46D4-BBFA-A0DC-9D27C52019BF}" name="Pat Lettini" initials="PL" userId="S::lettinip@oldwestbury.edu::c5d387fc-784a-4ba2-82f7-6a1d3d7b6cf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8F983A-4C3A-1C62-90F5-E6250BBF5724}" v="93" dt="2022-11-18T16:58:19.731"/>
    <p1510:client id="{1A17BC70-6003-AE4D-5870-83E8F6EFAEF0}" v="3" dt="2022-11-18T16:31:28.432"/>
    <p1510:client id="{1B70F702-89F5-4006-9056-8A6D3547C575}" v="297" dt="2022-11-18T14:11:44.520"/>
    <p1510:client id="{8030AFB1-F29A-FE34-5E91-ECC44590F01F}" v="9" dt="2022-11-18T16:54:44.474"/>
    <p1510:client id="{A1C88962-FE11-5989-9490-C81907324A6E}" v="19" dt="2022-11-18T16:28:39.131"/>
    <p1510:client id="{E1605E45-3CB8-471A-9E9C-A8019FBF543A}" v="23" dt="2022-11-18T17:56:38.451"/>
    <p1510:client id="{F1F3B6F6-B75E-F625-2D58-342EAFCF0A75}" v="2" dt="2022-11-18T16:58:33.8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viewProps" Target="viewProp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microsoft.com/office/2018/10/relationships/authors" Target="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64_70F1758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'State 22-23'!$B$6</c:f>
              <c:strCache>
                <c:ptCount val="1"/>
                <c:pt idx="0">
                  <c:v> FTE 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D19A-4D2F-B9B0-B1924BCF026F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D19A-4D2F-B9B0-B1924BCF026F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D19A-4D2F-B9B0-B1924BCF026F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D19A-4D2F-B9B0-B1924BCF026F}"/>
              </c:ext>
            </c:extLst>
          </c:dPt>
          <c:dPt>
            <c:idx val="4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9-D19A-4D2F-B9B0-B1924BCF026F}"/>
              </c:ext>
            </c:extLst>
          </c:dPt>
          <c:dPt>
            <c:idx val="5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B-D19A-4D2F-B9B0-B1924BCF026F}"/>
              </c:ext>
            </c:extLst>
          </c:dPt>
          <c:dPt>
            <c:idx val="6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D-D19A-4D2F-B9B0-B1924BCF026F}"/>
              </c:ext>
            </c:extLst>
          </c:dPt>
          <c:dPt>
            <c:idx val="7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F-D19A-4D2F-B9B0-B1924BCF026F}"/>
              </c:ext>
            </c:extLst>
          </c:dPt>
          <c:dPt>
            <c:idx val="8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1-D19A-4D2F-B9B0-B1924BCF026F}"/>
              </c:ext>
            </c:extLst>
          </c:dPt>
          <c:dPt>
            <c:idx val="9"/>
            <c:bubble3D val="0"/>
            <c:spPr>
              <a:solidFill>
                <a:schemeClr val="accent1">
                  <a:lumMod val="8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3-D19A-4D2F-B9B0-B1924BCF026F}"/>
              </c:ext>
            </c:extLst>
          </c:dPt>
          <c:dPt>
            <c:idx val="10"/>
            <c:bubble3D val="0"/>
            <c:spPr>
              <a:solidFill>
                <a:schemeClr val="accent3">
                  <a:lumMod val="8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5-D19A-4D2F-B9B0-B1924BCF026F}"/>
              </c:ext>
            </c:extLst>
          </c:dPt>
          <c:dPt>
            <c:idx val="11"/>
            <c:bubble3D val="0"/>
            <c:spPr>
              <a:solidFill>
                <a:schemeClr val="accent5">
                  <a:lumMod val="8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7-D19A-4D2F-B9B0-B1924BCF026F}"/>
              </c:ext>
            </c:extLst>
          </c:dPt>
          <c:dLbls>
            <c:dLbl>
              <c:idx val="0"/>
              <c:layout>
                <c:manualLayout>
                  <c:x val="-1.2913909066416132E-2"/>
                  <c:y val="0.2224053383584555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0D1D0E4-3E15-4F0C-9FB0-90C54A67F420}" type="CATEGORYNAME">
                      <a:rPr lang="en-US"/>
                      <a:pPr>
                        <a:defRPr/>
                      </a:pPr>
                      <a:t>[CATEGORY NAME]</a:t>
                    </a:fld>
                    <a:r>
                      <a:rPr lang="en-US" baseline="0"/>
                      <a:t>
</a:t>
                    </a:r>
                    <a:fld id="{77E059BD-5861-4782-9541-50FD0442992D}" type="PERCENTAGE">
                      <a:rPr lang="en-US" baseline="0" smtClean="0"/>
                      <a:pPr>
                        <a:defRPr/>
                      </a:pPr>
                      <a:t>[PERCENTAGE]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19A-4D2F-B9B0-B1924BCF026F}"/>
                </c:ext>
              </c:extLst>
            </c:dLbl>
            <c:dLbl>
              <c:idx val="1"/>
              <c:layout>
                <c:manualLayout>
                  <c:x val="8.3914760873583065E-3"/>
                  <c:y val="4.5327443478008385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09A1DF5-FE84-4877-B8DC-D6A94CC7905C}" type="CATEGORYNAME">
                      <a:rPr lang="en-US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aseline="0"/>
                      <a:t>
</a:t>
                    </a:r>
                    <a:fld id="{7225D340-E26F-44CF-8949-14A46BA69FAA}" type="PERCENTAGE">
                      <a:rPr lang="en-US" baseline="0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19A-4D2F-B9B0-B1924BCF026F}"/>
                </c:ext>
              </c:extLst>
            </c:dLbl>
            <c:dLbl>
              <c:idx val="2"/>
              <c:layout>
                <c:manualLayout>
                  <c:x val="-6.9635393016016206E-2"/>
                  <c:y val="3.2512452887842477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/>
                      <a:t>ITS </a:t>
                    </a:r>
                    <a:fld id="{5F25BEDE-FAE7-4AD7-9290-23507B64D11C}" type="PERCENTAGE">
                      <a:rPr lang="en-US" baseline="0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D19A-4D2F-B9B0-B1924BCF026F}"/>
                </c:ext>
              </c:extLst>
            </c:dLbl>
            <c:dLbl>
              <c:idx val="3"/>
              <c:layout>
                <c:manualLayout>
                  <c:x val="-3.6982837928594595E-2"/>
                  <c:y val="-4.5241377308644366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/>
                      <a:t>Enrollment 
</a:t>
                    </a:r>
                    <a:fld id="{81443835-46B4-4239-9A7B-7EACD383899B}" type="PERCENTAGE">
                      <a:rPr lang="en-US" baseline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D19A-4D2F-B9B0-B1924BCF026F}"/>
                </c:ext>
              </c:extLst>
            </c:dLbl>
            <c:dLbl>
              <c:idx val="4"/>
              <c:layout>
                <c:manualLayout>
                  <c:x val="-9.3587344027978997E-2"/>
                  <c:y val="-0.11189367945773879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/>
                      <a:t>HR
</a:t>
                    </a:r>
                    <a:fld id="{AD90ADEB-12A2-4944-A2F9-0FE580FD238C}" type="PERCENTAGE">
                      <a:rPr lang="en-US" baseline="0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D19A-4D2F-B9B0-B1924BCF026F}"/>
                </c:ext>
              </c:extLst>
            </c:dLbl>
            <c:dLbl>
              <c:idx val="5"/>
              <c:layout>
                <c:manualLayout>
                  <c:x val="-1.7668133327555E-2"/>
                  <c:y val="-0.1259965140121140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5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D19A-4D2F-B9B0-B1924BCF026F}"/>
                </c:ext>
              </c:extLst>
            </c:dLbl>
            <c:dLbl>
              <c:idx val="6"/>
              <c:layout>
                <c:manualLayout>
                  <c:x val="-5.2185187451036244E-2"/>
                  <c:y val="3.4573117676155882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37322BD7-0A91-4E58-BAC1-35756FD2D39D}" type="CATEGORYNAME">
                      <a:rPr lang="en-US" dirty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aseline="0"/>
                      <a:t>
</a:t>
                    </a:r>
                    <a:fld id="{AB0A7EC3-7512-4D3F-B2F1-FDFBC09FF76A}" type="PERCENTAGE">
                      <a:rPr lang="en-US" baseline="0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D19A-4D2F-B9B0-B1924BCF026F}"/>
                </c:ext>
              </c:extLst>
            </c:dLbl>
            <c:dLbl>
              <c:idx val="7"/>
              <c:layout>
                <c:manualLayout>
                  <c:x val="-0.12182261327128739"/>
                  <c:y val="-5.8072089587827704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/>
                      <a:t>Communications
</a:t>
                    </a:r>
                    <a:fld id="{B3061AD4-9EF4-462E-B85C-F8D5B11F0983}" type="PERCENTAGE">
                      <a:rPr lang="en-US" baseline="0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D19A-4D2F-B9B0-B1924BCF026F}"/>
                </c:ext>
              </c:extLst>
            </c:dLbl>
            <c:dLbl>
              <c:idx val="8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/>
                      <a:t>Advancement 
</a:t>
                    </a:r>
                    <a:fld id="{A4AE7390-472A-4A76-9330-02E09A050A70}" type="PERCENTAGE">
                      <a:rPr lang="en-US" baseline="0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D19A-4D2F-B9B0-B1924BCF026F}"/>
                </c:ext>
              </c:extLst>
            </c:dLbl>
            <c:dLbl>
              <c:idx val="9"/>
              <c:layout>
                <c:manualLayout>
                  <c:x val="8.2098840272177329E-2"/>
                  <c:y val="-9.394358112305054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/>
                      <a:t>DEI
</a:t>
                    </a:r>
                    <a:fld id="{5CE867FA-6804-4864-A4AC-CC2761900231}" type="PERCENTAGE">
                      <a:rPr lang="en-US" baseline="0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6.0816262905635833E-2"/>
                      <c:h val="5.6756161522646439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3-D19A-4D2F-B9B0-B1924BCF026F}"/>
                </c:ext>
              </c:extLst>
            </c:dLbl>
            <c:dLbl>
              <c:idx val="10"/>
              <c:layout>
                <c:manualLayout>
                  <c:x val="7.7361486700702864E-2"/>
                  <c:y val="-7.180180014459013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DB20FC9-0DE3-4EB3-95A1-E58BDBEC21AC}" type="CATEGORYNAME">
                      <a:rPr lang="en-US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aseline="0"/>
                      <a:t>
</a:t>
                    </a:r>
                    <a:fld id="{D7937F97-17BB-429B-A003-015A09577D71}" type="PERCENTAGE">
                      <a:rPr lang="en-US" baseline="0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5-D19A-4D2F-B9B0-B1924BCF026F}"/>
                </c:ext>
              </c:extLst>
            </c:dLbl>
            <c:dLbl>
              <c:idx val="11"/>
              <c:layout>
                <c:manualLayout>
                  <c:x val="2.0329235888835923E-2"/>
                  <c:y val="-2.2086352787848505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/>
                      <a:t>UPD
</a:t>
                    </a:r>
                    <a:fld id="{EA4758BC-E348-4C3E-B7E7-D312A03DBE3B}" type="PERCENTAGE">
                      <a:rPr lang="en-US" baseline="0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7-D19A-4D2F-B9B0-B1924BCF026F}"/>
                </c:ext>
              </c:extLst>
            </c:dLbl>
            <c:spPr>
              <a:noFill/>
              <a:ln>
                <a:noFill/>
              </a:ln>
              <a:effectLst/>
            </c:sp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'State 22-23'!$A$7:$A$18</c:f>
              <c:strCache>
                <c:ptCount val="12"/>
                <c:pt idx="0">
                  <c:v>Academic Affairs/EOP/SUTRA</c:v>
                </c:pt>
                <c:pt idx="1">
                  <c:v>Business &amp; Finance</c:v>
                </c:pt>
                <c:pt idx="2">
                  <c:v>Information Technology Services</c:v>
                </c:pt>
                <c:pt idx="3">
                  <c:v>Enrollment Services</c:v>
                </c:pt>
                <c:pt idx="4">
                  <c:v>Human Resources</c:v>
                </c:pt>
                <c:pt idx="5">
                  <c:v>Facilities</c:v>
                </c:pt>
                <c:pt idx="6">
                  <c:v>President's Office</c:v>
                </c:pt>
                <c:pt idx="7">
                  <c:v>Communication &amp; College Relations</c:v>
                </c:pt>
                <c:pt idx="8">
                  <c:v>Institutional Advancement</c:v>
                </c:pt>
                <c:pt idx="9">
                  <c:v>Diversity, Equity &amp; Inclusion</c:v>
                </c:pt>
                <c:pt idx="10">
                  <c:v>Student Affairs</c:v>
                </c:pt>
                <c:pt idx="11">
                  <c:v>University Police</c:v>
                </c:pt>
              </c:strCache>
            </c:strRef>
          </c:cat>
          <c:val>
            <c:numRef>
              <c:f>'State 22-23'!$B$7:$B$18</c:f>
              <c:numCache>
                <c:formatCode>_(* #,##0.00_);_(* \(#,##0.00\);_(* "-"??_);_(@_)</c:formatCode>
                <c:ptCount val="12"/>
                <c:pt idx="0">
                  <c:v>263</c:v>
                </c:pt>
                <c:pt idx="1">
                  <c:v>35</c:v>
                </c:pt>
                <c:pt idx="2">
                  <c:v>20.5</c:v>
                </c:pt>
                <c:pt idx="3">
                  <c:v>17</c:v>
                </c:pt>
                <c:pt idx="4">
                  <c:v>6</c:v>
                </c:pt>
                <c:pt idx="5">
                  <c:v>61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1</c:v>
                </c:pt>
                <c:pt idx="10">
                  <c:v>51.1</c:v>
                </c:pt>
                <c:pt idx="1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D19A-4D2F-B9B0-B1924BCF026F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6DF6AA-7916-4A13-8530-CC0C29579B41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D5C5D-62F2-4ECD-AC74-466B09DD8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225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D5C5D-62F2-4ECD-AC74-466B09DD825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13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216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745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D5C5D-62F2-4ECD-AC74-466B09DD825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03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D5C5D-62F2-4ECD-AC74-466B09DD825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403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D5C5D-62F2-4ECD-AC74-466B09DD825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80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jimenezj@oldwestbury.edu?subject=Questions%20about%20Budget%20Presentation" TargetMode="External"/><Relationship Id="rId2" Type="http://schemas.openxmlformats.org/officeDocument/2006/relationships/hyperlink" Target="mailto:lettinip@oldwestbury.edu?subject=Questions%20about%20Budget%20Presentation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hyperlink" Target="mailto:fanr@oldwestbury.ed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Relationship Id="rId14" Type="http://schemas.openxmlformats.org/officeDocument/2006/relationships/image" Target="../media/image1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9E7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362315"/>
            <a:ext cx="3483520" cy="895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Inter"/>
              </a:rPr>
              <a:t>Report for the</a:t>
            </a:r>
          </a:p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Inter Bold"/>
              </a:rPr>
              <a:t>FY 2022-2023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740085" y="4019239"/>
            <a:ext cx="6943334" cy="523906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1261" y="8362315"/>
            <a:ext cx="3940248" cy="895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599">
                <a:solidFill>
                  <a:srgbClr val="000000"/>
                </a:solidFill>
                <a:latin typeface="Inter"/>
              </a:rPr>
              <a:t>Prepared by</a:t>
            </a:r>
          </a:p>
          <a:p>
            <a:pPr>
              <a:lnSpc>
                <a:spcPts val="3639"/>
              </a:lnSpc>
            </a:pPr>
            <a:r>
              <a:rPr lang="en-US" sz="2600">
                <a:solidFill>
                  <a:srgbClr val="000000"/>
                </a:solidFill>
                <a:latin typeface="Inter Bold"/>
              </a:rPr>
              <a:t>Business &amp; Finance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1028700"/>
            <a:ext cx="9998607" cy="6514864"/>
            <a:chOff x="0" y="0"/>
            <a:chExt cx="13331476" cy="8686485"/>
          </a:xfrm>
        </p:grpSpPr>
        <p:sp>
          <p:nvSpPr>
            <p:cNvPr id="6" name="TextBox 6"/>
            <p:cNvSpPr txBox="1"/>
            <p:nvPr/>
          </p:nvSpPr>
          <p:spPr>
            <a:xfrm>
              <a:off x="0" y="914085"/>
              <a:ext cx="12328466" cy="7772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519"/>
                </a:lnSpc>
              </a:pPr>
              <a:r>
                <a:rPr lang="en-US" sz="9600">
                  <a:solidFill>
                    <a:srgbClr val="000000"/>
                  </a:solidFill>
                  <a:latin typeface="Hammersmith One"/>
                </a:rPr>
                <a:t>Budget Presentation </a:t>
              </a:r>
              <a:r>
                <a:rPr lang="en-US" sz="9600">
                  <a:solidFill>
                    <a:srgbClr val="FFFFFF"/>
                  </a:solidFill>
                  <a:latin typeface="Hammersmith One"/>
                </a:rPr>
                <a:t>SUNY Old Westbury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3331476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Inter"/>
                </a:rPr>
                <a:t>Faculty Senate Meeting - November 18, 2022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36">
            <a:extLst>
              <a:ext uri="{FF2B5EF4-FFF2-40B4-BE49-F238E27FC236}">
                <a16:creationId xmlns:a16="http://schemas.microsoft.com/office/drawing/2014/main" id="{5757090C-EB42-4340-A88D-6804CCB6CD51}"/>
              </a:ext>
            </a:extLst>
          </p:cNvPr>
          <p:cNvSpPr/>
          <p:nvPr/>
        </p:nvSpPr>
        <p:spPr>
          <a:xfrm>
            <a:off x="0" y="8498183"/>
            <a:ext cx="18288000" cy="1788817"/>
          </a:xfrm>
          <a:prstGeom prst="rect">
            <a:avLst/>
          </a:prstGeom>
          <a:solidFill>
            <a:srgbClr val="89E798"/>
          </a:solidFill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A2BC53-A624-4470-8B72-A2D0DCB7B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5D707E6-CE3C-43AA-B87B-9BF42337E95B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graphicFrame>
        <p:nvGraphicFramePr>
          <p:cNvPr id="3" name="Chart 2">
            <a:hlinkClick r:id="rId3" action="ppaction://hlinksldjump"/>
            <a:extLst>
              <a:ext uri="{FF2B5EF4-FFF2-40B4-BE49-F238E27FC236}">
                <a16:creationId xmlns:a16="http://schemas.microsoft.com/office/drawing/2014/main" id="{8A42299D-924D-4179-B7B7-2998FF343F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776460"/>
              </p:ext>
            </p:extLst>
          </p:nvPr>
        </p:nvGraphicFramePr>
        <p:xfrm>
          <a:off x="2216702" y="561265"/>
          <a:ext cx="13452553" cy="7936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45A52EA-A2FF-471C-AF27-AC1244BB4E2F}"/>
              </a:ext>
            </a:extLst>
          </p:cNvPr>
          <p:cNvSpPr/>
          <p:nvPr/>
        </p:nvSpPr>
        <p:spPr>
          <a:xfrm>
            <a:off x="13984472" y="7525986"/>
            <a:ext cx="4114800" cy="10156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/>
              <a:t>As of October 1, 2022</a:t>
            </a:r>
            <a:endParaRPr lang="en-US"/>
          </a:p>
          <a:p>
            <a:r>
              <a:rPr lang="en-US" sz="2000"/>
              <a:t>Total FTE All Funds = 497.60</a:t>
            </a:r>
            <a:endParaRPr lang="en-US"/>
          </a:p>
          <a:p>
            <a:r>
              <a:rPr lang="en-US" sz="2000">
                <a:cs typeface="Calibri"/>
              </a:rPr>
              <a:t>Excludes vacancies</a:t>
            </a:r>
          </a:p>
        </p:txBody>
      </p:sp>
      <p:sp>
        <p:nvSpPr>
          <p:cNvPr id="7" name="TextBox 37">
            <a:extLst>
              <a:ext uri="{FF2B5EF4-FFF2-40B4-BE49-F238E27FC236}">
                <a16:creationId xmlns:a16="http://schemas.microsoft.com/office/drawing/2014/main" id="{4B99A1CB-AC82-4954-8EB3-77099F9BE3BF}"/>
              </a:ext>
            </a:extLst>
          </p:cNvPr>
          <p:cNvSpPr txBox="1"/>
          <p:nvPr/>
        </p:nvSpPr>
        <p:spPr>
          <a:xfrm>
            <a:off x="2618744" y="8801100"/>
            <a:ext cx="13050512" cy="1354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0">
              <a:defRPr sz="2128" b="1" i="0" u="none" strike="noStrike" kern="1200" cap="all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4400" b="1" cap="all">
                <a:solidFill>
                  <a:prstClr val="black">
                    <a:lumMod val="65000"/>
                    <a:lumOff val="35000"/>
                  </a:prstClr>
                </a:solidFill>
              </a:rPr>
              <a:t>All Funds - FTE by Division</a:t>
            </a:r>
          </a:p>
          <a:p>
            <a:pPr algn="ctr" rtl="0">
              <a:defRPr sz="2128" b="1" i="0" u="none" strike="noStrike" kern="1200" cap="all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4400" b="1" cap="all">
                <a:solidFill>
                  <a:prstClr val="black">
                    <a:lumMod val="65000"/>
                    <a:lumOff val="35000"/>
                  </a:prstClr>
                </a:solidFill>
              </a:rPr>
              <a:t>FY 2022-2023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C10B2D7F-FF04-C141-AF98-3435B4578ECA}"/>
              </a:ext>
            </a:extLst>
          </p:cNvPr>
          <p:cNvSpPr txBox="1"/>
          <p:nvPr/>
        </p:nvSpPr>
        <p:spPr>
          <a:xfrm>
            <a:off x="219600" y="115129"/>
            <a:ext cx="809100" cy="88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98"/>
              </a:lnSpc>
            </a:pPr>
            <a:r>
              <a:rPr lang="en-US" sz="4000">
                <a:solidFill>
                  <a:srgbClr val="000000"/>
                </a:solidFill>
                <a:latin typeface="Open Sans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118429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40877" y="266700"/>
            <a:ext cx="16230600" cy="1263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6600">
                <a:solidFill>
                  <a:srgbClr val="094850"/>
                </a:solidFill>
                <a:latin typeface="Hammersmith One" panose="020B0604020202020204" charset="0"/>
              </a:rPr>
              <a:t>Prior Year Change - OTPS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9600" y="115129"/>
            <a:ext cx="809100" cy="88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98"/>
              </a:lnSpc>
            </a:pPr>
            <a:r>
              <a:rPr lang="en-US" sz="4000">
                <a:solidFill>
                  <a:srgbClr val="000000"/>
                </a:solidFill>
                <a:latin typeface="Open Sans"/>
              </a:rPr>
              <a:t>06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4B3276-B6CE-08E0-4B77-4C47E2985C06}"/>
              </a:ext>
            </a:extLst>
          </p:cNvPr>
          <p:cNvSpPr txBox="1"/>
          <p:nvPr/>
        </p:nvSpPr>
        <p:spPr>
          <a:xfrm>
            <a:off x="12650086" y="9061597"/>
            <a:ext cx="49494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222222"/>
                </a:solidFill>
                <a:latin typeface="Arimo"/>
                <a:ea typeface="Arimo"/>
                <a:cs typeface="Arimo"/>
              </a:rPr>
              <a:t>*2021-2022 OTPS denotes total allocation.</a:t>
            </a:r>
          </a:p>
        </p:txBody>
      </p:sp>
      <p:pic>
        <p:nvPicPr>
          <p:cNvPr id="7" name="Picture 7" descr="Table&#10;&#10;Description automatically generated">
            <a:extLst>
              <a:ext uri="{FF2B5EF4-FFF2-40B4-BE49-F238E27FC236}">
                <a16:creationId xmlns:a16="http://schemas.microsoft.com/office/drawing/2014/main" id="{B9C5E396-19B9-0D05-3F00-D51282ECD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3109" y="1914680"/>
            <a:ext cx="9726649" cy="544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378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9E7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3D3D8201-94FA-4778-86FA-40ADA76BED81}"/>
              </a:ext>
            </a:extLst>
          </p:cNvPr>
          <p:cNvGrpSpPr/>
          <p:nvPr/>
        </p:nvGrpSpPr>
        <p:grpSpPr>
          <a:xfrm>
            <a:off x="12198124" y="4841085"/>
            <a:ext cx="5061176" cy="4082948"/>
            <a:chOff x="12198124" y="4832576"/>
            <a:chExt cx="5061176" cy="2776223"/>
          </a:xfrm>
        </p:grpSpPr>
        <p:sp>
          <p:nvSpPr>
            <p:cNvPr id="15" name="TextBox 15"/>
            <p:cNvSpPr txBox="1"/>
            <p:nvPr/>
          </p:nvSpPr>
          <p:spPr>
            <a:xfrm>
              <a:off x="12198124" y="6207838"/>
              <a:ext cx="4913620" cy="14009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30"/>
                </a:lnSpc>
              </a:pPr>
              <a:r>
                <a:rPr lang="en-US" sz="2100">
                  <a:solidFill>
                    <a:srgbClr val="000000"/>
                  </a:solidFill>
                  <a:latin typeface="Inter"/>
                </a:rPr>
                <a:t>Contractual obligations, including salaries, have increased in the last 4 years. Higher expenses due to inflation, particularly utility costs. Our utilities cost has increased $1M this FY.</a:t>
              </a:r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2224705" y="4832576"/>
              <a:ext cx="5034595" cy="67115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7680"/>
                </a:lnSpc>
              </a:pPr>
              <a:r>
                <a:rPr lang="en-US" sz="6399">
                  <a:solidFill>
                    <a:srgbClr val="FF1616"/>
                  </a:solidFill>
                  <a:latin typeface="Hammersmith One"/>
                </a:rPr>
                <a:t>$2.5 million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2224705" y="5509121"/>
              <a:ext cx="4508371" cy="361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79"/>
                </a:lnSpc>
              </a:pPr>
              <a:r>
                <a:rPr lang="en-US" sz="2400">
                  <a:solidFill>
                    <a:srgbClr val="000000"/>
                  </a:solidFill>
                  <a:latin typeface="Inter Bold"/>
                </a:rPr>
                <a:t>Higher expenses</a:t>
              </a:r>
            </a:p>
          </p:txBody>
        </p:sp>
        <p:sp>
          <p:nvSpPr>
            <p:cNvPr id="19" name="AutoShape 19"/>
            <p:cNvSpPr/>
            <p:nvPr/>
          </p:nvSpPr>
          <p:spPr>
            <a:xfrm>
              <a:off x="12230839" y="6117987"/>
              <a:ext cx="4508371" cy="0"/>
            </a:xfrm>
            <a:prstGeom prst="line">
              <a:avLst/>
            </a:prstGeom>
            <a:ln w="127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632473" y="844552"/>
            <a:ext cx="3739667" cy="2879544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29FB7F04-3398-41C0-8394-BECF415DBA7F}"/>
              </a:ext>
            </a:extLst>
          </p:cNvPr>
          <p:cNvGrpSpPr/>
          <p:nvPr/>
        </p:nvGrpSpPr>
        <p:grpSpPr>
          <a:xfrm>
            <a:off x="282388" y="4843701"/>
            <a:ext cx="5807488" cy="4644039"/>
            <a:chOff x="282388" y="4843701"/>
            <a:chExt cx="5807488" cy="4644039"/>
          </a:xfrm>
        </p:grpSpPr>
        <p:sp>
          <p:nvSpPr>
            <p:cNvPr id="3" name="TextBox 3"/>
            <p:cNvSpPr txBox="1"/>
            <p:nvPr/>
          </p:nvSpPr>
          <p:spPr>
            <a:xfrm>
              <a:off x="1028700" y="6741026"/>
              <a:ext cx="4610100" cy="274671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2730"/>
                </a:lnSpc>
              </a:pPr>
              <a:r>
                <a:rPr lang="en-US" sz="2100">
                  <a:solidFill>
                    <a:srgbClr val="000000"/>
                  </a:solidFill>
                  <a:latin typeface="Inter"/>
                </a:rPr>
                <a:t>A marked </a:t>
              </a:r>
              <a:r>
                <a:rPr lang="en-US" sz="2100">
                  <a:latin typeface="Inter"/>
                </a:rPr>
                <a:t>decrease in enrollment, </a:t>
              </a:r>
              <a:br>
                <a:rPr lang="en-US" sz="2100">
                  <a:latin typeface="Inter"/>
                </a:rPr>
              </a:br>
              <a:r>
                <a:rPr lang="en-US" sz="2100">
                  <a:latin typeface="Inter"/>
                </a:rPr>
                <a:t>(18%) in total, since 2019 has resulted in revenue losses. </a:t>
              </a:r>
              <a:r>
                <a:rPr lang="en-US" sz="2100">
                  <a:solidFill>
                    <a:srgbClr val="000000"/>
                  </a:solidFill>
                  <a:latin typeface="Inter"/>
                </a:rPr>
                <a:t>Revenue losses were $2.0M for FY 2021-2022 and are projected to be $1.2M for FY 2022-2023, for a total of $3.2M for the last two years. </a:t>
              </a:r>
            </a:p>
            <a:p>
              <a:pPr>
                <a:lnSpc>
                  <a:spcPts val="2730"/>
                </a:lnSpc>
              </a:pPr>
              <a:endParaRPr lang="en-US" sz="2100">
                <a:solidFill>
                  <a:srgbClr val="000000"/>
                </a:solidFill>
                <a:latin typeface="Inter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028700" y="4843701"/>
              <a:ext cx="5061176" cy="98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680"/>
                </a:lnSpc>
              </a:pPr>
              <a:r>
                <a:rPr lang="en-US" sz="6400">
                  <a:solidFill>
                    <a:srgbClr val="FF1616"/>
                  </a:solidFill>
                  <a:latin typeface="Hammersmith One"/>
                </a:rPr>
                <a:t>$1.2 million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28700" y="5789271"/>
              <a:ext cx="4508371" cy="361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79"/>
                </a:lnSpc>
              </a:pPr>
              <a:r>
                <a:rPr lang="en-US" sz="2400">
                  <a:solidFill>
                    <a:srgbClr val="000000"/>
                  </a:solidFill>
                  <a:latin typeface="Inter Bold"/>
                </a:rPr>
                <a:t>Lower tuition revenue</a:t>
              </a:r>
            </a:p>
          </p:txBody>
        </p:sp>
        <p:sp>
          <p:nvSpPr>
            <p:cNvPr id="7" name="AutoShape 7"/>
            <p:cNvSpPr/>
            <p:nvPr/>
          </p:nvSpPr>
          <p:spPr>
            <a:xfrm>
              <a:off x="1028700" y="6591300"/>
              <a:ext cx="4610100" cy="0"/>
            </a:xfrm>
            <a:prstGeom prst="line">
              <a:avLst/>
            </a:prstGeom>
            <a:ln w="127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282388" y="4935071"/>
              <a:ext cx="746312" cy="746312"/>
            </a:xfrm>
            <a:prstGeom prst="rect">
              <a:avLst/>
            </a:prstGeom>
          </p:spPr>
        </p:pic>
      </p:grpSp>
      <p:grpSp>
        <p:nvGrpSpPr>
          <p:cNvPr id="22" name="Group 22"/>
          <p:cNvGrpSpPr/>
          <p:nvPr/>
        </p:nvGrpSpPr>
        <p:grpSpPr>
          <a:xfrm>
            <a:off x="1028700" y="1028700"/>
            <a:ext cx="9567140" cy="2943592"/>
            <a:chOff x="0" y="0"/>
            <a:chExt cx="12756187" cy="3924789"/>
          </a:xfrm>
        </p:grpSpPr>
        <p:sp>
          <p:nvSpPr>
            <p:cNvPr id="23" name="TextBox 23"/>
            <p:cNvSpPr txBox="1"/>
            <p:nvPr/>
          </p:nvSpPr>
          <p:spPr>
            <a:xfrm>
              <a:off x="0" y="0"/>
              <a:ext cx="12756187" cy="30435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80"/>
                </a:lnSpc>
              </a:pPr>
              <a:r>
                <a:rPr lang="en-US" sz="7400">
                  <a:solidFill>
                    <a:srgbClr val="094850"/>
                  </a:solidFill>
                  <a:latin typeface="Hammersmith One"/>
                </a:rPr>
                <a:t>Factors Affecting our Financial Position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3183956"/>
              <a:ext cx="12756187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50"/>
                </a:lnSpc>
              </a:pPr>
              <a:r>
                <a:rPr lang="en-US" sz="3500">
                  <a:solidFill>
                    <a:srgbClr val="FFFFFF"/>
                  </a:solidFill>
                  <a:latin typeface="Inter Bold"/>
                </a:rPr>
                <a:t>FY 2022-2023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DDEC208-754C-4104-888F-ABC328F72164}"/>
              </a:ext>
            </a:extLst>
          </p:cNvPr>
          <p:cNvGrpSpPr/>
          <p:nvPr/>
        </p:nvGrpSpPr>
        <p:grpSpPr>
          <a:xfrm>
            <a:off x="5867100" y="4859601"/>
            <a:ext cx="5807488" cy="3291890"/>
            <a:chOff x="5867100" y="4859601"/>
            <a:chExt cx="5807488" cy="3291890"/>
          </a:xfrm>
        </p:grpSpPr>
        <p:sp>
          <p:nvSpPr>
            <p:cNvPr id="9" name="TextBox 9"/>
            <p:cNvSpPr txBox="1"/>
            <p:nvPr/>
          </p:nvSpPr>
          <p:spPr>
            <a:xfrm>
              <a:off x="6410787" y="6789772"/>
              <a:ext cx="4913620" cy="13617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26695" lvl="1">
                <a:lnSpc>
                  <a:spcPts val="2730"/>
                </a:lnSpc>
              </a:pPr>
              <a:r>
                <a:rPr lang="en-US" sz="2100">
                  <a:solidFill>
                    <a:srgbClr val="000000"/>
                  </a:solidFill>
                  <a:latin typeface="Inter"/>
                </a:rPr>
                <a:t>Residence hall lower density ($2.0M). Lower student fees and facilities rentals ($660K).</a:t>
              </a:r>
            </a:p>
            <a:p>
              <a:pPr>
                <a:lnSpc>
                  <a:spcPts val="2730"/>
                </a:lnSpc>
              </a:pPr>
              <a:endParaRPr lang="en-US" sz="2100">
                <a:solidFill>
                  <a:srgbClr val="000000"/>
                </a:solidFill>
                <a:latin typeface="Inte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613412" y="4859601"/>
              <a:ext cx="5061176" cy="98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680"/>
                </a:lnSpc>
              </a:pPr>
              <a:r>
                <a:rPr lang="en-US" sz="6400">
                  <a:solidFill>
                    <a:srgbClr val="FF1616"/>
                  </a:solidFill>
                  <a:latin typeface="Hammersmith One"/>
                </a:rPr>
                <a:t>$2.7 million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6613412" y="5789271"/>
              <a:ext cx="4508371" cy="361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79"/>
                </a:lnSpc>
              </a:pPr>
              <a:r>
                <a:rPr lang="en-US" sz="2400">
                  <a:solidFill>
                    <a:srgbClr val="000000"/>
                  </a:solidFill>
                  <a:latin typeface="Inter Bold"/>
                </a:rPr>
                <a:t>Lower fees &amp; rentals revenue</a:t>
              </a:r>
            </a:p>
          </p:txBody>
        </p:sp>
        <p:sp>
          <p:nvSpPr>
            <p:cNvPr id="13" name="AutoShape 13"/>
            <p:cNvSpPr/>
            <p:nvPr/>
          </p:nvSpPr>
          <p:spPr>
            <a:xfrm>
              <a:off x="6613412" y="6591300"/>
              <a:ext cx="4871115" cy="46522"/>
            </a:xfrm>
            <a:prstGeom prst="line">
              <a:avLst/>
            </a:prstGeom>
            <a:ln w="127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5867100" y="4935071"/>
              <a:ext cx="746312" cy="746312"/>
            </a:xfrm>
            <a:prstGeom prst="rect">
              <a:avLst/>
            </a:prstGeom>
          </p:spPr>
        </p:pic>
      </p:grpSp>
      <p:pic>
        <p:nvPicPr>
          <p:cNvPr id="26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0920000">
            <a:off x="11371837" y="4944830"/>
            <a:ext cx="746312" cy="746312"/>
          </a:xfrm>
          <a:prstGeom prst="rect">
            <a:avLst/>
          </a:prstGeom>
        </p:spPr>
      </p:pic>
      <p:sp>
        <p:nvSpPr>
          <p:cNvPr id="29" name="TextBox 29"/>
          <p:cNvSpPr txBox="1"/>
          <p:nvPr/>
        </p:nvSpPr>
        <p:spPr>
          <a:xfrm>
            <a:off x="219600" y="115129"/>
            <a:ext cx="809100" cy="88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98"/>
              </a:lnSpc>
            </a:pPr>
            <a:r>
              <a:rPr lang="en-US" sz="4000">
                <a:solidFill>
                  <a:srgbClr val="000000"/>
                </a:solidFill>
                <a:latin typeface="Open Sans"/>
              </a:rPr>
              <a:t>07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4"/>
          <p:cNvGrpSpPr/>
          <p:nvPr/>
        </p:nvGrpSpPr>
        <p:grpSpPr>
          <a:xfrm>
            <a:off x="1028700" y="1028700"/>
            <a:ext cx="5763131" cy="3732282"/>
            <a:chOff x="0" y="0"/>
            <a:chExt cx="7684175" cy="4976375"/>
          </a:xfrm>
        </p:grpSpPr>
        <p:sp>
          <p:nvSpPr>
            <p:cNvPr id="25" name="TextBox 25"/>
            <p:cNvSpPr txBox="1"/>
            <p:nvPr/>
          </p:nvSpPr>
          <p:spPr>
            <a:xfrm>
              <a:off x="0" y="0"/>
              <a:ext cx="7595275" cy="36933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094850"/>
                  </a:solidFill>
                  <a:latin typeface="Hammersmith One"/>
                </a:rPr>
                <a:t>Student</a:t>
              </a:r>
            </a:p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094850"/>
                  </a:solidFill>
                  <a:latin typeface="Hammersmith One"/>
                </a:rPr>
                <a:t>Enrollment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88900" y="3473542"/>
              <a:ext cx="7595275" cy="1502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50"/>
                </a:lnSpc>
              </a:pPr>
              <a:r>
                <a:rPr lang="en-US" sz="3500">
                  <a:solidFill>
                    <a:srgbClr val="000000"/>
                  </a:solidFill>
                  <a:latin typeface="Inter Bold"/>
                </a:rPr>
                <a:t>FY 2019-2020 to </a:t>
              </a:r>
              <a:br>
                <a:rPr lang="en-US" sz="3500">
                  <a:solidFill>
                    <a:srgbClr val="000000"/>
                  </a:solidFill>
                  <a:latin typeface="Inter Bold"/>
                </a:rPr>
              </a:br>
              <a:r>
                <a:rPr lang="en-US" sz="3500">
                  <a:solidFill>
                    <a:srgbClr val="000000"/>
                  </a:solidFill>
                  <a:latin typeface="Inter Bold"/>
                </a:rPr>
                <a:t>FY 2022-2023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28700" y="7736414"/>
            <a:ext cx="6187295" cy="1537332"/>
            <a:chOff x="0" y="-28575"/>
            <a:chExt cx="8249727" cy="2049777"/>
          </a:xfrm>
        </p:grpSpPr>
        <p:sp>
          <p:nvSpPr>
            <p:cNvPr id="28" name="TextBox 28"/>
            <p:cNvSpPr txBox="1"/>
            <p:nvPr/>
          </p:nvSpPr>
          <p:spPr>
            <a:xfrm>
              <a:off x="0" y="1113787"/>
              <a:ext cx="8249727" cy="9074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30"/>
                </a:lnSpc>
              </a:pPr>
              <a:r>
                <a:rPr lang="en-US" sz="2100">
                  <a:solidFill>
                    <a:srgbClr val="000000"/>
                  </a:solidFill>
                  <a:latin typeface="Inter"/>
                </a:rPr>
                <a:t>Enrollment has decreased 17.7% from FY 2019-2020 to FY 2022-2023. 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28575"/>
              <a:ext cx="8249727" cy="1029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094850"/>
                  </a:solidFill>
                  <a:latin typeface="Inter Bold"/>
                </a:rPr>
                <a:t>Student enrollment has significantly decreased since FY 2019-2020 </a:t>
              </a:r>
            </a:p>
          </p:txBody>
        </p:sp>
      </p:grpSp>
      <p:pic>
        <p:nvPicPr>
          <p:cNvPr id="31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4097000" y="2319715"/>
            <a:ext cx="746312" cy="746312"/>
          </a:xfrm>
          <a:prstGeom prst="rect">
            <a:avLst/>
          </a:prstGeom>
        </p:spPr>
      </p:pic>
      <p:sp>
        <p:nvSpPr>
          <p:cNvPr id="32" name="TextBox 32"/>
          <p:cNvSpPr txBox="1"/>
          <p:nvPr/>
        </p:nvSpPr>
        <p:spPr>
          <a:xfrm>
            <a:off x="219600" y="115129"/>
            <a:ext cx="809100" cy="88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98"/>
              </a:lnSpc>
            </a:pPr>
            <a:r>
              <a:rPr lang="en-US" sz="4000">
                <a:solidFill>
                  <a:srgbClr val="000000"/>
                </a:solidFill>
                <a:latin typeface="Open Sans"/>
              </a:rPr>
              <a:t>08</a:t>
            </a:r>
          </a:p>
        </p:txBody>
      </p:sp>
      <p:pic>
        <p:nvPicPr>
          <p:cNvPr id="37" name="Picture 31">
            <a:extLst>
              <a:ext uri="{FF2B5EF4-FFF2-40B4-BE49-F238E27FC236}">
                <a16:creationId xmlns:a16="http://schemas.microsoft.com/office/drawing/2014/main" id="{68B299DD-7179-94AD-D059-E876720524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3819909" y="3798689"/>
            <a:ext cx="746312" cy="7463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849F93-8B9B-5F91-32C7-60FF5FD64AE7}"/>
              </a:ext>
            </a:extLst>
          </p:cNvPr>
          <p:cNvSpPr txBox="1"/>
          <p:nvPr/>
        </p:nvSpPr>
        <p:spPr>
          <a:xfrm>
            <a:off x="1028700" y="5662703"/>
            <a:ext cx="9144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/>
              <a:t>Student Enrollment	Fall 2019             Fall 2020               Fall 2021	           Fall 2022</a:t>
            </a:r>
          </a:p>
          <a:p>
            <a:endParaRPr lang="en-US" sz="1600"/>
          </a:p>
          <a:p>
            <a:r>
              <a:rPr lang="en-US" sz="1600" b="1"/>
              <a:t>Actual FTE	</a:t>
            </a:r>
            <a:r>
              <a:rPr lang="en-US" sz="1600"/>
              <a:t>	    4,628	</a:t>
            </a:r>
            <a:r>
              <a:rPr lang="en-US" sz="1600">
                <a:solidFill>
                  <a:srgbClr val="FF0000"/>
                </a:solidFill>
              </a:rPr>
              <a:t>-3%      </a:t>
            </a:r>
            <a:r>
              <a:rPr lang="en-US" sz="1600"/>
              <a:t>4</a:t>
            </a:r>
            <a:r>
              <a:rPr lang="en-US" sz="1600">
                <a:solidFill>
                  <a:srgbClr val="FF0000"/>
                </a:solidFill>
              </a:rPr>
              <a:t>,</a:t>
            </a:r>
            <a:r>
              <a:rPr lang="en-US" sz="1600"/>
              <a:t>544     </a:t>
            </a:r>
            <a:r>
              <a:rPr lang="en-US" sz="1600">
                <a:solidFill>
                  <a:srgbClr val="FF0000"/>
                </a:solidFill>
              </a:rPr>
              <a:t>-10%      </a:t>
            </a:r>
            <a:r>
              <a:rPr lang="en-US" sz="1600"/>
              <a:t>3,880        </a:t>
            </a:r>
            <a:r>
              <a:rPr lang="en-US" sz="1600">
                <a:solidFill>
                  <a:srgbClr val="FF0000"/>
                </a:solidFill>
              </a:rPr>
              <a:t>-3%       </a:t>
            </a:r>
            <a:r>
              <a:rPr lang="en-US" sz="1600"/>
              <a:t>3,810 </a:t>
            </a:r>
          </a:p>
          <a:p>
            <a:r>
              <a:rPr lang="en-US" sz="1600"/>
              <a:t>								</a:t>
            </a:r>
            <a:r>
              <a:rPr lang="en-US"/>
              <a:t>						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551794-8B58-FE29-19EB-9439C93A1C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2409" y="1252025"/>
            <a:ext cx="6760941" cy="8021722"/>
          </a:xfrm>
          <a:prstGeom prst="rect">
            <a:avLst/>
          </a:prstGeom>
        </p:spPr>
      </p:pic>
      <p:sp>
        <p:nvSpPr>
          <p:cNvPr id="2" name="TextBox 28">
            <a:extLst>
              <a:ext uri="{FF2B5EF4-FFF2-40B4-BE49-F238E27FC236}">
                <a16:creationId xmlns:a16="http://schemas.microsoft.com/office/drawing/2014/main" id="{C3FF0767-EE16-9B14-6F6B-96DFE062DB41}"/>
              </a:ext>
            </a:extLst>
          </p:cNvPr>
          <p:cNvSpPr txBox="1"/>
          <p:nvPr/>
        </p:nvSpPr>
        <p:spPr>
          <a:xfrm>
            <a:off x="12732381" y="9472219"/>
            <a:ext cx="4997681" cy="313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30"/>
              </a:lnSpc>
            </a:pPr>
            <a:r>
              <a:rPr lang="en-US" i="1">
                <a:solidFill>
                  <a:srgbClr val="000000"/>
                </a:solidFill>
                <a:latin typeface="Inter"/>
              </a:rPr>
              <a:t>Data provided by Institutional Effectiveness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8176812" cy="10287000"/>
          </a:xfrm>
          <a:prstGeom prst="rect">
            <a:avLst/>
          </a:prstGeom>
          <a:solidFill>
            <a:srgbClr val="89E798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626152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Hammersmith One"/>
              </a:rPr>
              <a:t>Spending</a:t>
            </a:r>
            <a:r>
              <a:rPr lang="en-US" sz="8000">
                <a:solidFill>
                  <a:srgbClr val="000000"/>
                </a:solidFill>
                <a:latin typeface="Hammersmith One"/>
              </a:rPr>
              <a:t> </a:t>
            </a:r>
            <a:r>
              <a:rPr lang="en-US" sz="8000">
                <a:solidFill>
                  <a:srgbClr val="FFFFFF"/>
                </a:solidFill>
                <a:latin typeface="Hammersmith One"/>
              </a:rPr>
              <a:t>Constraints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742122" y="1152631"/>
            <a:ext cx="7411512" cy="2195844"/>
            <a:chOff x="0" y="-38100"/>
            <a:chExt cx="9882016" cy="2927791"/>
          </a:xfrm>
        </p:grpSpPr>
        <p:sp>
          <p:nvSpPr>
            <p:cNvPr id="5" name="TextBox 5"/>
            <p:cNvSpPr txBox="1"/>
            <p:nvPr/>
          </p:nvSpPr>
          <p:spPr>
            <a:xfrm>
              <a:off x="0" y="1074066"/>
              <a:ext cx="9882016" cy="1815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30"/>
                </a:lnSpc>
              </a:pPr>
              <a:r>
                <a:rPr lang="en-US" sz="2100">
                  <a:solidFill>
                    <a:srgbClr val="000000"/>
                  </a:solidFill>
                  <a:latin typeface="Inter"/>
                </a:rPr>
                <a:t>Hires are prioritized based on </a:t>
              </a:r>
              <a:r>
                <a:rPr lang="en-US" sz="2100">
                  <a:solidFill>
                    <a:srgbClr val="000000"/>
                  </a:solidFill>
                  <a:latin typeface="Inter Bold"/>
                </a:rPr>
                <a:t>health and safety</a:t>
              </a:r>
              <a:r>
                <a:rPr lang="en-US" sz="2100">
                  <a:solidFill>
                    <a:srgbClr val="000000"/>
                  </a:solidFill>
                  <a:latin typeface="Inter"/>
                </a:rPr>
                <a:t>, essential instruction and research in </a:t>
              </a:r>
              <a:r>
                <a:rPr lang="en-US" sz="2100">
                  <a:solidFill>
                    <a:srgbClr val="000000"/>
                  </a:solidFill>
                  <a:latin typeface="Inter Bold"/>
                </a:rPr>
                <a:t>areas of high-need and high enrollment</a:t>
              </a:r>
              <a:r>
                <a:rPr lang="en-US" sz="2100">
                  <a:solidFill>
                    <a:srgbClr val="000000"/>
                  </a:solidFill>
                  <a:latin typeface="Inter"/>
                </a:rPr>
                <a:t>, </a:t>
              </a:r>
              <a:r>
                <a:rPr lang="en-US" sz="2100">
                  <a:solidFill>
                    <a:srgbClr val="000000"/>
                  </a:solidFill>
                  <a:latin typeface="Inter Bold"/>
                </a:rPr>
                <a:t>critical student facing needs</a:t>
              </a:r>
              <a:r>
                <a:rPr lang="en-US" sz="2100">
                  <a:solidFill>
                    <a:srgbClr val="000000"/>
                  </a:solidFill>
                  <a:latin typeface="Inter"/>
                </a:rPr>
                <a:t> and</a:t>
              </a:r>
              <a:r>
                <a:rPr lang="en-US" sz="2100">
                  <a:solidFill>
                    <a:srgbClr val="000000"/>
                  </a:solidFill>
                  <a:latin typeface="Inter Bold"/>
                </a:rPr>
                <a:t> revenue generation</a:t>
              </a:r>
              <a:r>
                <a:rPr lang="en-US" sz="2100">
                  <a:solidFill>
                    <a:srgbClr val="000000"/>
                  </a:solidFill>
                  <a:latin typeface="Inter"/>
                </a:rPr>
                <a:t>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9882016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50"/>
                </a:lnSpc>
              </a:pPr>
              <a:r>
                <a:rPr lang="en-US" sz="3500">
                  <a:solidFill>
                    <a:srgbClr val="094850"/>
                  </a:solidFill>
                  <a:latin typeface="Inter Bold"/>
                </a:rPr>
                <a:t>Hiring Slowdown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782421" y="4199625"/>
            <a:ext cx="7371212" cy="2513880"/>
            <a:chOff x="0" y="-38100"/>
            <a:chExt cx="9828283" cy="3351839"/>
          </a:xfrm>
        </p:grpSpPr>
        <p:sp>
          <p:nvSpPr>
            <p:cNvPr id="8" name="TextBox 8"/>
            <p:cNvSpPr txBox="1"/>
            <p:nvPr/>
          </p:nvSpPr>
          <p:spPr>
            <a:xfrm>
              <a:off x="0" y="1074066"/>
              <a:ext cx="9828283" cy="22396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30"/>
                </a:lnSpc>
              </a:pPr>
              <a:r>
                <a:rPr lang="en-US" sz="2100">
                  <a:solidFill>
                    <a:srgbClr val="000000"/>
                  </a:solidFill>
                  <a:latin typeface="Inter"/>
                </a:rPr>
                <a:t>Restrictions on overtime, with some exceptions. Elimination or deferment of non-essential extra service and course releases.  </a:t>
              </a:r>
            </a:p>
            <a:p>
              <a:pPr>
                <a:lnSpc>
                  <a:spcPts val="2730"/>
                </a:lnSpc>
              </a:pPr>
              <a:r>
                <a:rPr lang="en-US" sz="2100">
                  <a:solidFill>
                    <a:srgbClr val="000000"/>
                  </a:solidFill>
                  <a:latin typeface="Inter"/>
                </a:rPr>
                <a:t>Reduction in energy consumption and costs.</a:t>
              </a:r>
            </a:p>
            <a:p>
              <a:pPr>
                <a:lnSpc>
                  <a:spcPts val="2730"/>
                </a:lnSpc>
              </a:pPr>
              <a:endParaRPr lang="en-US" sz="1200">
                <a:solidFill>
                  <a:srgbClr val="000000"/>
                </a:solidFill>
                <a:latin typeface="Arimo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9828283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50"/>
                </a:lnSpc>
              </a:pPr>
              <a:r>
                <a:rPr lang="en-US" sz="3500">
                  <a:solidFill>
                    <a:srgbClr val="094850"/>
                  </a:solidFill>
                  <a:latin typeface="Inter Bold"/>
                </a:rPr>
                <a:t>Reduced Expenses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742122" y="6677131"/>
            <a:ext cx="7517178" cy="2171912"/>
            <a:chOff x="0" y="0"/>
            <a:chExt cx="10022904" cy="2895882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074067"/>
              <a:ext cx="10022904" cy="1821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30"/>
                </a:lnSpc>
              </a:pPr>
              <a:r>
                <a:rPr lang="en-US" sz="2100">
                  <a:solidFill>
                    <a:srgbClr val="000000"/>
                  </a:solidFill>
                  <a:latin typeface="Inter Bold"/>
                </a:rPr>
                <a:t>All discretionary spending</a:t>
              </a:r>
              <a:r>
                <a:rPr lang="en-US" sz="2100">
                  <a:solidFill>
                    <a:srgbClr val="000000"/>
                  </a:solidFill>
                  <a:latin typeface="Inter"/>
                </a:rPr>
                <a:t> should be evaluated, if not mission critical. This includes </a:t>
              </a:r>
              <a:r>
                <a:rPr lang="en-US" sz="2100">
                  <a:solidFill>
                    <a:srgbClr val="000000"/>
                  </a:solidFill>
                  <a:latin typeface="Inter Bold"/>
                </a:rPr>
                <a:t>memberships, travel,  food/meals, events</a:t>
              </a:r>
              <a:r>
                <a:rPr lang="en-US" sz="2100">
                  <a:solidFill>
                    <a:srgbClr val="000000"/>
                  </a:solidFill>
                  <a:latin typeface="Inter"/>
                </a:rPr>
                <a:t>, and other expenditures that are not critical to the operation of the College. 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0022904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50"/>
                </a:lnSpc>
              </a:pPr>
              <a:r>
                <a:rPr lang="en-US" sz="3500">
                  <a:solidFill>
                    <a:srgbClr val="094850"/>
                  </a:solidFill>
                  <a:latin typeface="Inter Bold"/>
                </a:rPr>
                <a:t>Reduced Discretionary Expending</a:t>
              </a: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69527" y="5546025"/>
            <a:ext cx="6579870" cy="4007739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19600" y="115129"/>
            <a:ext cx="809100" cy="88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98"/>
              </a:lnSpc>
            </a:pPr>
            <a:r>
              <a:rPr lang="en-US" sz="4000">
                <a:solidFill>
                  <a:srgbClr val="000000"/>
                </a:solidFill>
                <a:latin typeface="Open Sans"/>
              </a:rPr>
              <a:t>09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61980" y="1035844"/>
            <a:ext cx="8328671" cy="1555723"/>
            <a:chOff x="0" y="9525"/>
            <a:chExt cx="11104895" cy="2074298"/>
          </a:xfrm>
        </p:grpSpPr>
        <p:sp>
          <p:nvSpPr>
            <p:cNvPr id="3" name="TextBox 3"/>
            <p:cNvSpPr txBox="1"/>
            <p:nvPr/>
          </p:nvSpPr>
          <p:spPr>
            <a:xfrm>
              <a:off x="0" y="9525"/>
              <a:ext cx="11099403" cy="18466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799"/>
                </a:lnSpc>
              </a:pPr>
              <a:r>
                <a:rPr lang="en-US" sz="9000">
                  <a:solidFill>
                    <a:srgbClr val="094850"/>
                  </a:solidFill>
                  <a:latin typeface="Hammersmith One"/>
                </a:rPr>
                <a:t>Questions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5492" y="1573778"/>
              <a:ext cx="11099403" cy="5100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>
                  <a:solidFill>
                    <a:srgbClr val="000000"/>
                  </a:solidFill>
                  <a:latin typeface="Inter"/>
                </a:rPr>
                <a:t>Contact us anytime!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368882" y="1275379"/>
            <a:ext cx="5061176" cy="810044"/>
            <a:chOff x="0" y="0"/>
            <a:chExt cx="6748235" cy="1080058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6748235" cy="711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500">
                  <a:solidFill>
                    <a:srgbClr val="000000"/>
                  </a:solidFill>
                  <a:latin typeface="Hammersmith One"/>
                </a:rPr>
                <a:t>CFO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51433"/>
              <a:ext cx="6011162" cy="428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2100">
                  <a:solidFill>
                    <a:srgbClr val="000000"/>
                  </a:solidFill>
                  <a:latin typeface="Inter"/>
                </a:rPr>
                <a:t>Martha Santana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368882" y="3291735"/>
            <a:ext cx="5061176" cy="1873475"/>
            <a:chOff x="0" y="0"/>
            <a:chExt cx="6748235" cy="1461507"/>
          </a:xfrm>
        </p:grpSpPr>
        <p:sp>
          <p:nvSpPr>
            <p:cNvPr id="9" name="TextBox 9"/>
            <p:cNvSpPr txBox="1"/>
            <p:nvPr/>
          </p:nvSpPr>
          <p:spPr>
            <a:xfrm>
              <a:off x="0" y="0"/>
              <a:ext cx="6748235" cy="711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500">
                  <a:solidFill>
                    <a:srgbClr val="000000"/>
                  </a:solidFill>
                  <a:latin typeface="Hammersmith One"/>
                </a:rPr>
                <a:t>Budget Office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711200"/>
              <a:ext cx="6011162" cy="7503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2100">
                  <a:solidFill>
                    <a:srgbClr val="000000"/>
                  </a:solidFill>
                  <a:latin typeface="Inter"/>
                  <a:hlinkClick r:id="rId2"/>
                </a:rPr>
                <a:t>Pat Lettini</a:t>
              </a:r>
              <a:endParaRPr lang="en-US" sz="2100">
                <a:solidFill>
                  <a:srgbClr val="000000"/>
                </a:solidFill>
                <a:latin typeface="Inter"/>
              </a:endParaRPr>
            </a:p>
            <a:p>
              <a:pPr>
                <a:lnSpc>
                  <a:spcPts val="2520"/>
                </a:lnSpc>
              </a:pPr>
              <a:r>
                <a:rPr lang="en-US" sz="2100">
                  <a:solidFill>
                    <a:srgbClr val="000000"/>
                  </a:solidFill>
                  <a:latin typeface="Inter"/>
                  <a:hlinkClick r:id="rId3"/>
                </a:rPr>
                <a:t>Jennifer Jimenez</a:t>
              </a:r>
              <a:endParaRPr lang="en-US" sz="2100">
                <a:solidFill>
                  <a:srgbClr val="000000"/>
                </a:solidFill>
                <a:latin typeface="Inter"/>
              </a:endParaRPr>
            </a:p>
            <a:p>
              <a:pPr>
                <a:lnSpc>
                  <a:spcPts val="2520"/>
                </a:lnSpc>
              </a:pPr>
              <a:r>
                <a:rPr lang="en-US" sz="2100">
                  <a:solidFill>
                    <a:srgbClr val="000000"/>
                  </a:solidFill>
                  <a:latin typeface="Inter"/>
                  <a:hlinkClick r:id="rId4"/>
                </a:rPr>
                <a:t>Rick Fan</a:t>
              </a:r>
              <a:r>
                <a:rPr lang="en-US" sz="2100">
                  <a:solidFill>
                    <a:srgbClr val="000000"/>
                  </a:solidFill>
                  <a:latin typeface="Inter"/>
                </a:rPr>
                <a:t>	</a:t>
              </a:r>
            </a:p>
          </p:txBody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061980" y="5290089"/>
            <a:ext cx="6873230" cy="409894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2093687"/>
            <a:chOff x="0" y="0"/>
            <a:chExt cx="21640800" cy="2791583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21640800" cy="1825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94850"/>
                  </a:solidFill>
                  <a:latin typeface="Hammersmith One"/>
                </a:rPr>
                <a:t>Matters on the Docket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050749"/>
              <a:ext cx="21640800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000000"/>
                  </a:solidFill>
                  <a:latin typeface="Inter"/>
                </a:rPr>
                <a:t>A brief look at what we will discuss on this presentation 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4320922"/>
            <a:ext cx="6805909" cy="493737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1306769" y="4679317"/>
            <a:ext cx="5153004" cy="39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"/>
              </a:rPr>
              <a:t>Budget Terms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507242" y="4679317"/>
            <a:ext cx="626533" cy="409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 Bold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507242" y="7129527"/>
            <a:ext cx="626533" cy="409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 Bold"/>
              </a:rPr>
              <a:t>04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507242" y="5496053"/>
            <a:ext cx="626533" cy="409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 Bold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507242" y="7946263"/>
            <a:ext cx="626533" cy="409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 Bold"/>
              </a:rPr>
              <a:t>05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507242" y="6312790"/>
            <a:ext cx="626533" cy="409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 Bold"/>
              </a:rPr>
              <a:t>03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306769" y="6312790"/>
            <a:ext cx="6269110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"/>
              </a:rPr>
              <a:t>Revenue Sources</a:t>
            </a:r>
          </a:p>
          <a:p>
            <a:pPr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Inter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1306769" y="5542836"/>
            <a:ext cx="5153004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"/>
              </a:rPr>
              <a:t>Typical Annual Budget Cycle</a:t>
            </a:r>
          </a:p>
          <a:p>
            <a:pPr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Inter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306769" y="7129527"/>
            <a:ext cx="5690886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"/>
              </a:rPr>
              <a:t>Cash Reserves</a:t>
            </a:r>
            <a:endParaRPr lang="en-US" sz="2400">
              <a:solidFill>
                <a:srgbClr val="000000"/>
              </a:solidFill>
              <a:latin typeface="Arimo"/>
            </a:endParaRPr>
          </a:p>
        </p:txBody>
      </p:sp>
      <p:sp>
        <p:nvSpPr>
          <p:cNvPr id="15" name="AutoShape 15"/>
          <p:cNvSpPr/>
          <p:nvPr/>
        </p:nvSpPr>
        <p:spPr>
          <a:xfrm>
            <a:off x="10507242" y="5354385"/>
            <a:ext cx="59525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>
            <a:off x="10507242" y="6171122"/>
            <a:ext cx="59525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>
            <a:off x="10507242" y="6987858"/>
            <a:ext cx="59525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>
            <a:off x="10507242" y="7804595"/>
            <a:ext cx="59525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>
            <a:off x="10507242" y="8621332"/>
            <a:ext cx="59525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TextBox 20"/>
          <p:cNvSpPr txBox="1"/>
          <p:nvPr/>
        </p:nvSpPr>
        <p:spPr>
          <a:xfrm>
            <a:off x="11306769" y="7946263"/>
            <a:ext cx="5610204" cy="39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Arimo"/>
              </a:rPr>
              <a:t>FY 22-23 Budgets, Allocations and FTEs</a:t>
            </a:r>
            <a:endParaRPr lang="en-US" sz="2400">
              <a:solidFill>
                <a:srgbClr val="000000"/>
              </a:solidFill>
              <a:latin typeface="Inter"/>
            </a:endParaRPr>
          </a:p>
        </p:txBody>
      </p:sp>
      <p:sp>
        <p:nvSpPr>
          <p:cNvPr id="21" name="TextBox 6">
            <a:extLst>
              <a:ext uri="{FF2B5EF4-FFF2-40B4-BE49-F238E27FC236}">
                <a16:creationId xmlns:a16="http://schemas.microsoft.com/office/drawing/2014/main" id="{DD09DDB0-E747-4951-B96A-3895575E6A13}"/>
              </a:ext>
            </a:extLst>
          </p:cNvPr>
          <p:cNvSpPr txBox="1"/>
          <p:nvPr/>
        </p:nvSpPr>
        <p:spPr>
          <a:xfrm>
            <a:off x="15953284" y="9613806"/>
            <a:ext cx="1927378" cy="4057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FF0000"/>
                </a:solidFill>
                <a:latin typeface="Inter"/>
              </a:rPr>
              <a:t>Continued…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2093687"/>
            <a:chOff x="0" y="0"/>
            <a:chExt cx="21640800" cy="2791583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21640800" cy="1825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94850"/>
                  </a:solidFill>
                  <a:latin typeface="Hammersmith One"/>
                </a:rPr>
                <a:t>Matters on the Docket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050749"/>
              <a:ext cx="21640800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000000"/>
                  </a:solidFill>
                  <a:latin typeface="Inter"/>
                </a:rPr>
                <a:t>A brief look at what we will discuss on this presentation 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4320922"/>
            <a:ext cx="6805909" cy="493737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1306769" y="4679317"/>
            <a:ext cx="562365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"/>
              </a:rPr>
              <a:t>Budgets FYs 21-22 vs. 22-23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507242" y="4679317"/>
            <a:ext cx="6265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 Bold"/>
              </a:rPr>
              <a:t>06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507242" y="7129527"/>
            <a:ext cx="6265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 Bold"/>
              </a:rPr>
              <a:t>09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507242" y="5496053"/>
            <a:ext cx="6265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 Bold"/>
              </a:rPr>
              <a:t>07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507242" y="6312790"/>
            <a:ext cx="6265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 Bold"/>
              </a:rPr>
              <a:t>08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306769" y="6312790"/>
            <a:ext cx="5153004" cy="39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"/>
              </a:rPr>
              <a:t>Student Enrollment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306769" y="5496053"/>
            <a:ext cx="6107745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"/>
              </a:rPr>
              <a:t>Factors Affecting Financial Situation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306769" y="7129527"/>
            <a:ext cx="5153004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"/>
              </a:rPr>
              <a:t>Spending Constraints</a:t>
            </a:r>
          </a:p>
        </p:txBody>
      </p:sp>
      <p:sp>
        <p:nvSpPr>
          <p:cNvPr id="16" name="AutoShape 16"/>
          <p:cNvSpPr/>
          <p:nvPr/>
        </p:nvSpPr>
        <p:spPr>
          <a:xfrm>
            <a:off x="10507242" y="5354385"/>
            <a:ext cx="59525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>
            <a:off x="10507242" y="6171122"/>
            <a:ext cx="59525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>
            <a:off x="10507242" y="6987858"/>
            <a:ext cx="59525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>
            <a:off x="10507242" y="7804595"/>
            <a:ext cx="59525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65618E2A-74A3-3F43-A009-420DC72750E0}"/>
              </a:ext>
            </a:extLst>
          </p:cNvPr>
          <p:cNvSpPr txBox="1"/>
          <p:nvPr/>
        </p:nvSpPr>
        <p:spPr>
          <a:xfrm>
            <a:off x="10506669" y="7973632"/>
            <a:ext cx="6265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 Bold"/>
              </a:rPr>
              <a:t>10</a:t>
            </a:r>
          </a:p>
        </p:txBody>
      </p:sp>
      <p:sp>
        <p:nvSpPr>
          <p:cNvPr id="21" name="TextBox 14">
            <a:extLst>
              <a:ext uri="{FF2B5EF4-FFF2-40B4-BE49-F238E27FC236}">
                <a16:creationId xmlns:a16="http://schemas.microsoft.com/office/drawing/2014/main" id="{37A2EE74-5DA5-694C-AEE6-001531F7FE67}"/>
              </a:ext>
            </a:extLst>
          </p:cNvPr>
          <p:cNvSpPr txBox="1"/>
          <p:nvPr/>
        </p:nvSpPr>
        <p:spPr>
          <a:xfrm>
            <a:off x="11306196" y="7973632"/>
            <a:ext cx="5153004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Inter"/>
              </a:rPr>
              <a:t>Budget Office Contacts</a:t>
            </a:r>
          </a:p>
        </p:txBody>
      </p:sp>
      <p:sp>
        <p:nvSpPr>
          <p:cNvPr id="22" name="AutoShape 19">
            <a:extLst>
              <a:ext uri="{FF2B5EF4-FFF2-40B4-BE49-F238E27FC236}">
                <a16:creationId xmlns:a16="http://schemas.microsoft.com/office/drawing/2014/main" id="{DFC28128-6109-FF45-A777-513AB9FD488A}"/>
              </a:ext>
            </a:extLst>
          </p:cNvPr>
          <p:cNvSpPr/>
          <p:nvPr/>
        </p:nvSpPr>
        <p:spPr>
          <a:xfrm>
            <a:off x="10506669" y="8648700"/>
            <a:ext cx="59525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9E7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004190" y="1944402"/>
            <a:ext cx="78842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8004190" y="3510899"/>
            <a:ext cx="78842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8004190" y="5050121"/>
            <a:ext cx="78842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64780" y="4480540"/>
            <a:ext cx="4972568" cy="41148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1028700"/>
            <a:ext cx="5644728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094850"/>
                </a:solidFill>
                <a:latin typeface="Hammersmith One"/>
              </a:rPr>
              <a:t>Budget Terms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096553" y="1058624"/>
            <a:ext cx="2960497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Inter Bold"/>
              </a:rPr>
              <a:t>PSR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004190" y="2390775"/>
            <a:ext cx="2960497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Inter Bold"/>
              </a:rPr>
              <a:t>OTPS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048928" y="4072221"/>
            <a:ext cx="2960497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Inter Bold"/>
              </a:rPr>
              <a:t>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346175" y="800251"/>
            <a:ext cx="4586984" cy="97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00"/>
              </a:lnSpc>
            </a:pPr>
            <a:r>
              <a:rPr lang="en-US" sz="2000">
                <a:solidFill>
                  <a:srgbClr val="000000"/>
                </a:solidFill>
                <a:latin typeface="Inter Bold"/>
              </a:rPr>
              <a:t>Personal Services Regular</a:t>
            </a:r>
            <a:r>
              <a:rPr lang="en-US" sz="2000">
                <a:solidFill>
                  <a:srgbClr val="000000"/>
                </a:solidFill>
                <a:latin typeface="Inter"/>
              </a:rPr>
              <a:t>. This category represents all salaried employees of OW.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346175" y="2100546"/>
            <a:ext cx="4586984" cy="161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99"/>
              </a:lnSpc>
            </a:pPr>
            <a:r>
              <a:rPr lang="en-US" sz="1999">
                <a:solidFill>
                  <a:srgbClr val="000000"/>
                </a:solidFill>
                <a:latin typeface="Inter Bold"/>
              </a:rPr>
              <a:t>Other Than Personnel Services</a:t>
            </a:r>
            <a:r>
              <a:rPr lang="en-US" sz="1999">
                <a:solidFill>
                  <a:srgbClr val="000000"/>
                </a:solidFill>
                <a:latin typeface="Inter"/>
              </a:rPr>
              <a:t>.</a:t>
            </a:r>
          </a:p>
          <a:p>
            <a:pPr>
              <a:lnSpc>
                <a:spcPts val="2599"/>
              </a:lnSpc>
            </a:pPr>
            <a:r>
              <a:rPr lang="en-US" sz="1999">
                <a:solidFill>
                  <a:srgbClr val="000000"/>
                </a:solidFill>
                <a:latin typeface="Inter"/>
              </a:rPr>
              <a:t>This category includes supplies, utilities, travel, contracts, software, equipment, etc.</a:t>
            </a:r>
          </a:p>
          <a:p>
            <a:pPr>
              <a:lnSpc>
                <a:spcPts val="2599"/>
              </a:lnSpc>
            </a:pPr>
            <a:endParaRPr lang="en-US" sz="1999">
              <a:solidFill>
                <a:srgbClr val="000000"/>
              </a:solidFill>
              <a:latin typeface="Inter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1346175" y="3694396"/>
            <a:ext cx="4586984" cy="1310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99"/>
              </a:lnSpc>
            </a:pPr>
            <a:r>
              <a:rPr lang="en-US" sz="1999">
                <a:solidFill>
                  <a:srgbClr val="000000"/>
                </a:solidFill>
                <a:latin typeface="Inter Bold"/>
              </a:rPr>
              <a:t>Temporary Services</a:t>
            </a:r>
            <a:r>
              <a:rPr lang="en-US" sz="1999">
                <a:solidFill>
                  <a:srgbClr val="000000"/>
                </a:solidFill>
                <a:latin typeface="Inter"/>
              </a:rPr>
              <a:t>. This category represents all temporary personnel of OW, including adjuncts,  certain consultants, etc.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048928" y="5622363"/>
            <a:ext cx="2960497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Inter Bold"/>
              </a:rPr>
              <a:t>Recharges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346175" y="5152175"/>
            <a:ext cx="4586984" cy="1289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99"/>
              </a:lnSpc>
            </a:pPr>
            <a:r>
              <a:rPr lang="en-US" sz="1999">
                <a:solidFill>
                  <a:srgbClr val="000000"/>
                </a:solidFill>
                <a:latin typeface="Inter"/>
              </a:rPr>
              <a:t>This category includes payments to SUNY for SUNY-provided services to OW, such as servers, programming, etc.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9600" y="115129"/>
            <a:ext cx="809100" cy="88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98"/>
              </a:lnSpc>
            </a:pPr>
            <a:r>
              <a:rPr lang="en-US" sz="4000">
                <a:solidFill>
                  <a:srgbClr val="000000"/>
                </a:solidFill>
                <a:latin typeface="Open Sans"/>
              </a:rPr>
              <a:t>01</a:t>
            </a:r>
          </a:p>
        </p:txBody>
      </p:sp>
      <p:sp>
        <p:nvSpPr>
          <p:cNvPr id="16" name="AutoShape 16"/>
          <p:cNvSpPr/>
          <p:nvPr/>
        </p:nvSpPr>
        <p:spPr>
          <a:xfrm>
            <a:off x="8004190" y="7858991"/>
            <a:ext cx="78842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TextBox 17"/>
          <p:cNvSpPr txBox="1"/>
          <p:nvPr/>
        </p:nvSpPr>
        <p:spPr>
          <a:xfrm>
            <a:off x="8096553" y="7048500"/>
            <a:ext cx="2960497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Inter Bold"/>
              </a:rPr>
              <a:t>DIFR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346175" y="6813893"/>
            <a:ext cx="4586984" cy="1289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99"/>
              </a:lnSpc>
            </a:pPr>
            <a:r>
              <a:rPr lang="en-US" sz="1999">
                <a:solidFill>
                  <a:srgbClr val="000000"/>
                </a:solidFill>
                <a:latin typeface="Inter Bold"/>
              </a:rPr>
              <a:t>Dormitory Income Fund Reimbursable</a:t>
            </a:r>
            <a:r>
              <a:rPr lang="en-US" sz="1999">
                <a:solidFill>
                  <a:srgbClr val="000000"/>
                </a:solidFill>
                <a:latin typeface="Inter"/>
              </a:rPr>
              <a:t>. Revenue from the operations of student residence halls.</a:t>
            </a:r>
          </a:p>
          <a:p>
            <a:pPr>
              <a:lnSpc>
                <a:spcPts val="2599"/>
              </a:lnSpc>
            </a:pPr>
            <a:endParaRPr lang="en-US" sz="1999">
              <a:solidFill>
                <a:srgbClr val="000000"/>
              </a:solidFill>
              <a:latin typeface="Inter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8048928" y="8217067"/>
            <a:ext cx="2960497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Inter Bold"/>
              </a:rPr>
              <a:t>IFR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346175" y="7969250"/>
            <a:ext cx="4586984" cy="1289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99"/>
              </a:lnSpc>
            </a:pPr>
            <a:r>
              <a:rPr lang="en-US" sz="1999">
                <a:solidFill>
                  <a:srgbClr val="000000"/>
                </a:solidFill>
                <a:latin typeface="Inter Bold"/>
              </a:rPr>
              <a:t>Income Fund Reimbursable</a:t>
            </a:r>
            <a:r>
              <a:rPr lang="en-US" sz="1999">
                <a:solidFill>
                  <a:srgbClr val="000000"/>
                </a:solidFill>
                <a:latin typeface="Inter"/>
              </a:rPr>
              <a:t>. Revenue from student fees (e.g., technology, transportation, health, athletics) and other revenue.</a:t>
            </a:r>
          </a:p>
        </p:txBody>
      </p:sp>
      <p:sp>
        <p:nvSpPr>
          <p:cNvPr id="21" name="AutoShape 21"/>
          <p:cNvSpPr/>
          <p:nvPr/>
        </p:nvSpPr>
        <p:spPr>
          <a:xfrm>
            <a:off x="8048928" y="6680733"/>
            <a:ext cx="788423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5393" t="19090" r="16945" b="26532"/>
          <a:stretch>
            <a:fillRect/>
          </a:stretch>
        </p:blipFill>
        <p:spPr>
          <a:xfrm>
            <a:off x="3766545" y="644027"/>
            <a:ext cx="10754910" cy="783923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559004"/>
            <a:ext cx="16230600" cy="1158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60"/>
              </a:lnSpc>
            </a:pPr>
            <a:r>
              <a:rPr lang="en-US" sz="6600">
                <a:solidFill>
                  <a:srgbClr val="094850"/>
                </a:solidFill>
                <a:latin typeface="Hammersmith One"/>
              </a:rPr>
              <a:t>Typical Annual Budget Cycle*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9600" y="115129"/>
            <a:ext cx="809100" cy="88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98"/>
              </a:lnSpc>
            </a:pPr>
            <a:r>
              <a:rPr lang="en-US" sz="4000">
                <a:solidFill>
                  <a:srgbClr val="000000"/>
                </a:solidFill>
                <a:latin typeface="Open Sans"/>
              </a:rPr>
              <a:t>02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43BB4770-821C-45AC-A464-3BB354399D19}"/>
              </a:ext>
            </a:extLst>
          </p:cNvPr>
          <p:cNvSpPr txBox="1"/>
          <p:nvPr/>
        </p:nvSpPr>
        <p:spPr>
          <a:xfrm>
            <a:off x="13944600" y="9805900"/>
            <a:ext cx="4516244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>
                <a:solidFill>
                  <a:srgbClr val="094850"/>
                </a:solidFill>
                <a:latin typeface="Hammersmith One"/>
              </a:rPr>
              <a:t>*Dependent on SUNY</a:t>
            </a:r>
          </a:p>
        </p:txBody>
      </p:sp>
    </p:spTree>
    <p:extLst>
      <p:ext uri="{BB962C8B-B14F-4D97-AF65-F5344CB8AC3E}">
        <p14:creationId xmlns:p14="http://schemas.microsoft.com/office/powerpoint/2010/main" val="2972215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9E7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016547" y="2109877"/>
            <a:ext cx="10758582" cy="7835827"/>
            <a:chOff x="-1" y="304638"/>
            <a:chExt cx="14344775" cy="10447769"/>
          </a:xfrm>
        </p:grpSpPr>
        <p:sp>
          <p:nvSpPr>
            <p:cNvPr id="3" name="TextBox 3"/>
            <p:cNvSpPr txBox="1"/>
            <p:nvPr/>
          </p:nvSpPr>
          <p:spPr>
            <a:xfrm>
              <a:off x="12358529" y="3907849"/>
              <a:ext cx="1986245" cy="7860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41"/>
                </a:lnSpc>
              </a:pPr>
              <a:r>
                <a:rPr lang="en-US" sz="1743" b="1">
                  <a:solidFill>
                    <a:srgbClr val="222222"/>
                  </a:solidFill>
                  <a:latin typeface="Arimo"/>
                </a:rPr>
                <a:t>Student Tuition</a:t>
              </a:r>
            </a:p>
            <a:p>
              <a:pPr algn="ctr">
                <a:lnSpc>
                  <a:spcPts val="2441"/>
                </a:lnSpc>
              </a:pPr>
              <a:r>
                <a:rPr lang="en-US" sz="1743">
                  <a:solidFill>
                    <a:srgbClr val="222222"/>
                  </a:solidFill>
                  <a:latin typeface="Arimo"/>
                </a:rPr>
                <a:t>53.18%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5098759" y="9966380"/>
              <a:ext cx="2173241" cy="7860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441"/>
                </a:lnSpc>
              </a:pPr>
              <a:r>
                <a:rPr lang="en-US" sz="1743" b="1">
                  <a:solidFill>
                    <a:srgbClr val="222222"/>
                  </a:solidFill>
                  <a:latin typeface="Arimo"/>
                </a:rPr>
                <a:t>State Support</a:t>
              </a:r>
            </a:p>
            <a:p>
              <a:pPr algn="ctr">
                <a:lnSpc>
                  <a:spcPts val="2441"/>
                </a:lnSpc>
              </a:pPr>
              <a:r>
                <a:rPr lang="en-US" sz="1743">
                  <a:solidFill>
                    <a:srgbClr val="222222"/>
                  </a:solidFill>
                  <a:latin typeface="Arimo"/>
                </a:rPr>
                <a:t>19.23%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1" y="3696707"/>
              <a:ext cx="2235375" cy="7860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441"/>
                </a:lnSpc>
              </a:pPr>
              <a:r>
                <a:rPr lang="en-US" sz="1743" b="1">
                  <a:solidFill>
                    <a:srgbClr val="222222"/>
                  </a:solidFill>
                  <a:latin typeface="Arimo"/>
                </a:rPr>
                <a:t>Fees &amp; Rentals</a:t>
              </a:r>
            </a:p>
            <a:p>
              <a:pPr algn="ctr">
                <a:lnSpc>
                  <a:spcPts val="2441"/>
                </a:lnSpc>
              </a:pPr>
              <a:r>
                <a:rPr lang="en-US" sz="1743">
                  <a:solidFill>
                    <a:srgbClr val="222222"/>
                  </a:solidFill>
                  <a:latin typeface="Arimo"/>
                </a:rPr>
                <a:t>11.41%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235374" y="304638"/>
              <a:ext cx="2890228" cy="37394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441"/>
                </a:lnSpc>
              </a:pPr>
              <a:r>
                <a:rPr lang="en-US" sz="1700" b="1">
                  <a:solidFill>
                    <a:srgbClr val="222222"/>
                  </a:solidFill>
                  <a:latin typeface="Arimo"/>
                </a:rPr>
                <a:t>Reserves* </a:t>
              </a:r>
              <a:r>
                <a:rPr lang="en-US" sz="1700">
                  <a:solidFill>
                    <a:srgbClr val="222222"/>
                  </a:solidFill>
                  <a:latin typeface="Arimo"/>
                </a:rPr>
                <a:t>8.56%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61415" y="7418089"/>
              <a:ext cx="2417644" cy="7860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441"/>
                </a:lnSpc>
              </a:pPr>
              <a:r>
                <a:rPr lang="en-US" sz="1743" b="1">
                  <a:solidFill>
                    <a:srgbClr val="222222"/>
                  </a:solidFill>
                  <a:latin typeface="Arimo"/>
                </a:rPr>
                <a:t>Residence Halls</a:t>
              </a:r>
            </a:p>
            <a:p>
              <a:pPr algn="ctr">
                <a:lnSpc>
                  <a:spcPts val="2441"/>
                </a:lnSpc>
              </a:pPr>
              <a:r>
                <a:rPr lang="en-US" sz="1743">
                  <a:solidFill>
                    <a:srgbClr val="222222"/>
                  </a:solidFill>
                  <a:latin typeface="Arimo"/>
                </a:rPr>
                <a:t>7.6%</a:t>
              </a:r>
            </a:p>
          </p:txBody>
        </p: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2526543" y="480630"/>
              <a:ext cx="9490915" cy="9490915"/>
              <a:chOff x="0" y="0"/>
              <a:chExt cx="2540000" cy="254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270000" y="0"/>
                <a:ext cx="1348051" cy="2486432"/>
              </a:xfrm>
              <a:custGeom>
                <a:avLst/>
                <a:gdLst/>
                <a:ahLst/>
                <a:cxnLst/>
                <a:rect l="l" t="t" r="r" b="b"/>
                <a:pathLst>
                  <a:path w="1348051" h="2486432">
                    <a:moveTo>
                      <a:pt x="0" y="0"/>
                    </a:moveTo>
                    <a:cubicBezTo>
                      <a:pt x="630164" y="0"/>
                      <a:pt x="1165022" y="462083"/>
                      <a:pt x="1256536" y="1085566"/>
                    </a:cubicBezTo>
                    <a:cubicBezTo>
                      <a:pt x="1348051" y="1709050"/>
                      <a:pt x="968540" y="2305343"/>
                      <a:pt x="364957" y="2486432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86EAE9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299674" y="1270000"/>
                <a:ext cx="1395623" cy="1373798"/>
              </a:xfrm>
              <a:custGeom>
                <a:avLst/>
                <a:gdLst/>
                <a:ahLst/>
                <a:cxnLst/>
                <a:rect l="l" t="t" r="r" b="b"/>
                <a:pathLst>
                  <a:path w="1395623" h="1373798">
                    <a:moveTo>
                      <a:pt x="1395623" y="1196671"/>
                    </a:moveTo>
                    <a:cubicBezTo>
                      <a:pt x="897236" y="1373798"/>
                      <a:pt x="341250" y="1223489"/>
                      <a:pt x="0" y="819370"/>
                    </a:cubicBezTo>
                    <a:lnTo>
                      <a:pt x="970326" y="0"/>
                    </a:lnTo>
                    <a:close/>
                  </a:path>
                </a:pathLst>
              </a:custGeom>
              <a:solidFill>
                <a:srgbClr val="5DBDD3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31498" y="1270000"/>
                <a:ext cx="1238502" cy="866842"/>
              </a:xfrm>
              <a:custGeom>
                <a:avLst/>
                <a:gdLst/>
                <a:ahLst/>
                <a:cxnLst/>
                <a:rect l="l" t="t" r="r" b="b"/>
                <a:pathLst>
                  <a:path w="1238502" h="866842">
                    <a:moveTo>
                      <a:pt x="310340" y="866842"/>
                    </a:moveTo>
                    <a:cubicBezTo>
                      <a:pt x="156864" y="702509"/>
                      <a:pt x="49769" y="500374"/>
                      <a:pt x="0" y="281094"/>
                    </a:cubicBezTo>
                    <a:lnTo>
                      <a:pt x="1238502" y="0"/>
                    </a:lnTo>
                    <a:close/>
                  </a:path>
                </a:pathLst>
              </a:custGeom>
              <a:solidFill>
                <a:srgbClr val="4591B8"/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-70306" y="420283"/>
                <a:ext cx="1340306" cy="1192359"/>
              </a:xfrm>
              <a:custGeom>
                <a:avLst/>
                <a:gdLst/>
                <a:ahLst/>
                <a:cxnLst/>
                <a:rect l="l" t="t" r="r" b="b"/>
                <a:pathLst>
                  <a:path w="1340306" h="1192359">
                    <a:moveTo>
                      <a:pt x="117401" y="1192359"/>
                    </a:moveTo>
                    <a:cubicBezTo>
                      <a:pt x="0" y="773348"/>
                      <a:pt x="105298" y="323402"/>
                      <a:pt x="396441" y="0"/>
                    </a:cubicBezTo>
                    <a:lnTo>
                      <a:pt x="1340306" y="849717"/>
                    </a:lnTo>
                    <a:close/>
                  </a:path>
                </a:pathLst>
              </a:custGeom>
              <a:solidFill>
                <a:srgbClr val="3B6696"/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284847" y="0"/>
                <a:ext cx="985153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985153" h="1270000">
                    <a:moveTo>
                      <a:pt x="0" y="468518"/>
                    </a:moveTo>
                    <a:cubicBezTo>
                      <a:pt x="241141" y="172115"/>
                      <a:pt x="602921" y="38"/>
                      <a:pt x="985026" y="0"/>
                    </a:cubicBezTo>
                    <a:lnTo>
                      <a:pt x="985153" y="1270000"/>
                    </a:lnTo>
                    <a:close/>
                  </a:path>
                </a:pathLst>
              </a:custGeom>
              <a:solidFill>
                <a:srgbClr val="353C6E"/>
              </a:solidFill>
            </p:spPr>
          </p:sp>
          <p:sp>
            <p:nvSpPr>
              <p:cNvPr id="14" name="Freeform 14"/>
              <p:cNvSpPr/>
              <p:nvPr/>
            </p:nvSpPr>
            <p:spPr>
              <a:xfrm>
                <a:off x="1270000" y="0"/>
                <a:ext cx="127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270000">
                    <a:moveTo>
                      <a:pt x="0" y="0"/>
                    </a:moveTo>
                    <a:cubicBezTo>
                      <a:pt x="42" y="0"/>
                      <a:pt x="85" y="0"/>
                      <a:pt x="127" y="0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705788"/>
              </a:solidFill>
            </p:spPr>
          </p:sp>
        </p:grpSp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751837" y="4140271"/>
            <a:ext cx="3486009" cy="3486009"/>
          </a:xfrm>
          <a:prstGeom prst="rect">
            <a:avLst/>
          </a:prstGeom>
        </p:spPr>
      </p:pic>
      <p:sp>
        <p:nvSpPr>
          <p:cNvPr id="16" name="AutoShape 16"/>
          <p:cNvSpPr/>
          <p:nvPr/>
        </p:nvSpPr>
        <p:spPr>
          <a:xfrm>
            <a:off x="1314800" y="2890239"/>
            <a:ext cx="5294054" cy="971189"/>
          </a:xfrm>
          <a:prstGeom prst="rect">
            <a:avLst/>
          </a:prstGeom>
          <a:solidFill>
            <a:srgbClr val="86EAE9"/>
          </a:solidFill>
        </p:spPr>
      </p:sp>
      <p:sp>
        <p:nvSpPr>
          <p:cNvPr id="17" name="AutoShape 17"/>
          <p:cNvSpPr/>
          <p:nvPr/>
        </p:nvSpPr>
        <p:spPr>
          <a:xfrm>
            <a:off x="1314800" y="4042718"/>
            <a:ext cx="5294054" cy="971189"/>
          </a:xfrm>
          <a:prstGeom prst="rect">
            <a:avLst/>
          </a:prstGeom>
          <a:solidFill>
            <a:srgbClr val="5EBED3"/>
          </a:solidFill>
        </p:spPr>
      </p:sp>
      <p:sp>
        <p:nvSpPr>
          <p:cNvPr id="18" name="AutoShape 18"/>
          <p:cNvSpPr/>
          <p:nvPr/>
        </p:nvSpPr>
        <p:spPr>
          <a:xfrm>
            <a:off x="1314800" y="5195196"/>
            <a:ext cx="5294054" cy="971189"/>
          </a:xfrm>
          <a:prstGeom prst="rect">
            <a:avLst/>
          </a:prstGeom>
          <a:solidFill>
            <a:srgbClr val="4691B7"/>
          </a:solidFill>
        </p:spPr>
      </p:sp>
      <p:sp>
        <p:nvSpPr>
          <p:cNvPr id="19" name="AutoShape 19"/>
          <p:cNvSpPr/>
          <p:nvPr/>
        </p:nvSpPr>
        <p:spPr>
          <a:xfrm>
            <a:off x="1314800" y="6347674"/>
            <a:ext cx="5294054" cy="971189"/>
          </a:xfrm>
          <a:prstGeom prst="rect">
            <a:avLst/>
          </a:prstGeom>
          <a:solidFill>
            <a:srgbClr val="3C6696"/>
          </a:solidFill>
        </p:spPr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5640484" y="3097480"/>
            <a:ext cx="556708" cy="556708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5478850" y="4249392"/>
            <a:ext cx="728013" cy="557840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5567078" y="5415017"/>
            <a:ext cx="703520" cy="642842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>
            <a:off x="5478850" y="6500696"/>
            <a:ext cx="745260" cy="665144"/>
          </a:xfrm>
          <a:prstGeom prst="rect">
            <a:avLst/>
          </a:prstGeom>
        </p:spPr>
      </p:pic>
      <p:sp>
        <p:nvSpPr>
          <p:cNvPr id="24" name="AutoShape 24"/>
          <p:cNvSpPr/>
          <p:nvPr/>
        </p:nvSpPr>
        <p:spPr>
          <a:xfrm>
            <a:off x="1314800" y="7494921"/>
            <a:ext cx="5294054" cy="971189"/>
          </a:xfrm>
          <a:prstGeom prst="rect">
            <a:avLst/>
          </a:prstGeom>
          <a:solidFill>
            <a:srgbClr val="094850"/>
          </a:solidFill>
        </p:spPr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5518005" y="7626280"/>
            <a:ext cx="801666" cy="708472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1634864" y="423628"/>
            <a:ext cx="15338336" cy="15196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8000">
                <a:solidFill>
                  <a:srgbClr val="094850"/>
                </a:solidFill>
                <a:latin typeface="Hammersmith One"/>
              </a:rPr>
              <a:t>FY 2022-2023 Revenue</a:t>
            </a:r>
            <a:r>
              <a:rPr lang="en-US" sz="6000">
                <a:solidFill>
                  <a:srgbClr val="000000"/>
                </a:solidFill>
                <a:latin typeface="Hammersmith One"/>
              </a:rPr>
              <a:t> </a:t>
            </a:r>
            <a:r>
              <a:rPr lang="en-US" sz="8000">
                <a:solidFill>
                  <a:srgbClr val="094850"/>
                </a:solidFill>
                <a:latin typeface="Hammersmith One"/>
              </a:rPr>
              <a:t>Sources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742368" y="3170411"/>
            <a:ext cx="385694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285">
                <a:solidFill>
                  <a:srgbClr val="FFFFFF"/>
                </a:solidFill>
                <a:latin typeface="Aileron Regular"/>
              </a:rPr>
              <a:t>STUDENT TUITION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742368" y="4322889"/>
            <a:ext cx="327522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285">
                <a:solidFill>
                  <a:srgbClr val="FFFFFF"/>
                </a:solidFill>
                <a:latin typeface="Aileron Regular"/>
              </a:rPr>
              <a:t>STATE SUPPORT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742368" y="5475367"/>
            <a:ext cx="327522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285">
                <a:solidFill>
                  <a:srgbClr val="FFFFFF"/>
                </a:solidFill>
                <a:latin typeface="Aileron Regular"/>
              </a:rPr>
              <a:t>RESIDENCE HALLS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742368" y="6627845"/>
            <a:ext cx="327522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285">
                <a:solidFill>
                  <a:srgbClr val="FFFFFF"/>
                </a:solidFill>
                <a:latin typeface="Aileron Regular"/>
              </a:rPr>
              <a:t>FEES &amp; RENTALS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10513284" y="5013907"/>
            <a:ext cx="3963116" cy="1805993"/>
            <a:chOff x="0" y="-47625"/>
            <a:chExt cx="5284154" cy="1733114"/>
          </a:xfrm>
        </p:grpSpPr>
        <p:sp>
          <p:nvSpPr>
            <p:cNvPr id="32" name="TextBox 32"/>
            <p:cNvSpPr txBox="1"/>
            <p:nvPr/>
          </p:nvSpPr>
          <p:spPr>
            <a:xfrm>
              <a:off x="0" y="-47625"/>
              <a:ext cx="5284154" cy="11141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16"/>
                </a:lnSpc>
              </a:pPr>
              <a:r>
                <a:rPr lang="en-US" sz="3600" spc="107">
                  <a:solidFill>
                    <a:srgbClr val="191919"/>
                  </a:solidFill>
                  <a:latin typeface="Aileron Heavy"/>
                </a:rPr>
                <a:t>FY 22-23</a:t>
              </a:r>
              <a:br>
                <a:rPr lang="en-US" sz="3600" spc="107">
                  <a:solidFill>
                    <a:srgbClr val="191919"/>
                  </a:solidFill>
                  <a:latin typeface="Aileron Heavy"/>
                </a:rPr>
              </a:br>
              <a:r>
                <a:rPr lang="en-US" sz="3600" spc="107">
                  <a:solidFill>
                    <a:srgbClr val="191919"/>
                  </a:solidFill>
                  <a:latin typeface="Aileron Heavy"/>
                </a:rPr>
                <a:t>REVENUE 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1106792"/>
              <a:ext cx="5284154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 spc="130">
                  <a:solidFill>
                    <a:srgbClr val="191919"/>
                  </a:solidFill>
                  <a:latin typeface="Aileron Regular"/>
                </a:rPr>
                <a:t>Sources</a:t>
              </a: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634864" y="7775093"/>
            <a:ext cx="327522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285">
                <a:solidFill>
                  <a:srgbClr val="FFFFFF"/>
                </a:solidFill>
                <a:latin typeface="Aileron Regular"/>
              </a:rPr>
              <a:t>RESERVES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19600" y="115129"/>
            <a:ext cx="809100" cy="88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98"/>
              </a:lnSpc>
            </a:pPr>
            <a:r>
              <a:rPr lang="en-US" sz="4000">
                <a:solidFill>
                  <a:srgbClr val="000000"/>
                </a:solidFill>
                <a:latin typeface="Open Sans"/>
              </a:rPr>
              <a:t>03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12442E-4414-0DF1-681D-40CCB3FEA2B2}"/>
              </a:ext>
            </a:extLst>
          </p:cNvPr>
          <p:cNvSpPr txBox="1"/>
          <p:nvPr/>
        </p:nvSpPr>
        <p:spPr>
          <a:xfrm>
            <a:off x="14949377" y="9566644"/>
            <a:ext cx="311533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222222"/>
                </a:solidFill>
                <a:latin typeface="Arimo"/>
              </a:rPr>
              <a:t>* </a:t>
            </a:r>
            <a:r>
              <a:rPr lang="en-US">
                <a:solidFill>
                  <a:srgbClr val="222222"/>
                </a:solidFill>
                <a:latin typeface="Arimo"/>
              </a:rPr>
              <a:t>Includes 21-22 HEERF III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36">
            <a:extLst>
              <a:ext uri="{FF2B5EF4-FFF2-40B4-BE49-F238E27FC236}">
                <a16:creationId xmlns:a16="http://schemas.microsoft.com/office/drawing/2014/main" id="{5757090C-EB42-4340-A88D-6804CCB6CD51}"/>
              </a:ext>
            </a:extLst>
          </p:cNvPr>
          <p:cNvSpPr/>
          <p:nvPr/>
        </p:nvSpPr>
        <p:spPr>
          <a:xfrm>
            <a:off x="0" y="8498183"/>
            <a:ext cx="18288000" cy="1788817"/>
          </a:xfrm>
          <a:prstGeom prst="rect">
            <a:avLst/>
          </a:prstGeom>
          <a:solidFill>
            <a:srgbClr val="89E798"/>
          </a:solidFill>
        </p:spPr>
      </p:sp>
      <p:sp>
        <p:nvSpPr>
          <p:cNvPr id="7" name="TextBox 37">
            <a:extLst>
              <a:ext uri="{FF2B5EF4-FFF2-40B4-BE49-F238E27FC236}">
                <a16:creationId xmlns:a16="http://schemas.microsoft.com/office/drawing/2014/main" id="{4B99A1CB-AC82-4954-8EB3-77099F9BE3BF}"/>
              </a:ext>
            </a:extLst>
          </p:cNvPr>
          <p:cNvSpPr txBox="1"/>
          <p:nvPr/>
        </p:nvSpPr>
        <p:spPr>
          <a:xfrm>
            <a:off x="2618744" y="8982071"/>
            <a:ext cx="13050512" cy="677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defRPr sz="2128" b="1" i="0" u="none" strike="noStrike" kern="1200" cap="all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4400">
                <a:solidFill>
                  <a:srgbClr val="094850"/>
                </a:solidFill>
                <a:latin typeface="Hammersmith One"/>
              </a:rPr>
              <a:t>Cash Reserves</a:t>
            </a:r>
            <a:endParaRPr lang="en-US" sz="4400" b="1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7B6829-B2A5-437C-901D-75DB5F0968A7}"/>
              </a:ext>
            </a:extLst>
          </p:cNvPr>
          <p:cNvSpPr txBox="1"/>
          <p:nvPr/>
        </p:nvSpPr>
        <p:spPr>
          <a:xfrm>
            <a:off x="647700" y="7641725"/>
            <a:ext cx="17259300" cy="47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>
                <a:solidFill>
                  <a:srgbClr val="303030"/>
                </a:solidFill>
                <a:effectLst/>
                <a:latin typeface="Corbel" panose="020B05030202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Current cash reserves are approximately </a:t>
            </a:r>
            <a:r>
              <a:rPr lang="en-US" sz="2400" b="1">
                <a:solidFill>
                  <a:srgbClr val="303030"/>
                </a:solidFill>
                <a:effectLst/>
                <a:latin typeface="Corbel" panose="020B05030202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$16M. </a:t>
            </a:r>
            <a:r>
              <a:rPr lang="en-US" sz="2400">
                <a:solidFill>
                  <a:srgbClr val="303030"/>
                </a:solidFill>
                <a:effectLst/>
                <a:latin typeface="Corbel" panose="020B05030202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College plans on a cash reserve of 15% to 18% of State and IFR expenses each year.</a:t>
            </a:r>
            <a:endParaRPr lang="en-US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4">
            <a:extLst>
              <a:ext uri="{FF2B5EF4-FFF2-40B4-BE49-F238E27FC236}">
                <a16:creationId xmlns:a16="http://schemas.microsoft.com/office/drawing/2014/main" id="{461C46F3-D2DD-ED40-9432-86F44C18D8EC}"/>
              </a:ext>
            </a:extLst>
          </p:cNvPr>
          <p:cNvSpPr txBox="1"/>
          <p:nvPr/>
        </p:nvSpPr>
        <p:spPr>
          <a:xfrm>
            <a:off x="219600" y="115129"/>
            <a:ext cx="809100" cy="88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98"/>
              </a:lnSpc>
            </a:pPr>
            <a:r>
              <a:rPr lang="en-US" sz="4000">
                <a:solidFill>
                  <a:srgbClr val="000000"/>
                </a:solidFill>
                <a:latin typeface="Open Sans"/>
              </a:rPr>
              <a:t>04</a:t>
            </a:r>
          </a:p>
        </p:txBody>
      </p:sp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A1BA0600-2828-744A-BB74-3F2C30CBC7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05"/>
          <a:stretch/>
        </p:blipFill>
        <p:spPr>
          <a:xfrm>
            <a:off x="624150" y="1650323"/>
            <a:ext cx="16992600" cy="470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915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7930313"/>
            <a:ext cx="18288000" cy="2356687"/>
          </a:xfrm>
          <a:prstGeom prst="rect">
            <a:avLst/>
          </a:prstGeom>
          <a:solidFill>
            <a:srgbClr val="89E798"/>
          </a:solidFill>
        </p:spPr>
      </p:sp>
      <p:grpSp>
        <p:nvGrpSpPr>
          <p:cNvPr id="3" name="Group 3"/>
          <p:cNvGrpSpPr/>
          <p:nvPr/>
        </p:nvGrpSpPr>
        <p:grpSpPr>
          <a:xfrm>
            <a:off x="5680959" y="586633"/>
            <a:ext cx="7063334" cy="6985381"/>
            <a:chOff x="-271684" y="-47625"/>
            <a:chExt cx="9417778" cy="9313840"/>
          </a:xfrm>
        </p:grpSpPr>
        <p:sp>
          <p:nvSpPr>
            <p:cNvPr id="4" name="TextBox 4"/>
            <p:cNvSpPr txBox="1"/>
            <p:nvPr/>
          </p:nvSpPr>
          <p:spPr>
            <a:xfrm>
              <a:off x="7795497" y="8004929"/>
              <a:ext cx="1350597" cy="98505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41"/>
                </a:lnSpc>
              </a:pPr>
              <a:r>
                <a:rPr lang="en-US" sz="2172">
                  <a:solidFill>
                    <a:srgbClr val="000000"/>
                  </a:solidFill>
                  <a:latin typeface="Inter"/>
                </a:rPr>
                <a:t>PSR</a:t>
              </a:r>
            </a:p>
            <a:p>
              <a:pPr algn="ctr">
                <a:lnSpc>
                  <a:spcPts val="3041"/>
                </a:lnSpc>
              </a:pPr>
              <a:r>
                <a:rPr lang="en-US" sz="2172">
                  <a:solidFill>
                    <a:srgbClr val="000000"/>
                  </a:solidFill>
                  <a:latin typeface="Inter"/>
                </a:rPr>
                <a:t>70.1%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271684" y="2428087"/>
              <a:ext cx="1256143" cy="10035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41"/>
                </a:lnSpc>
              </a:pPr>
              <a:r>
                <a:rPr lang="en-US" sz="2172">
                  <a:solidFill>
                    <a:srgbClr val="000000"/>
                  </a:solidFill>
                  <a:latin typeface="Inter"/>
                </a:rPr>
                <a:t>OTPS</a:t>
              </a:r>
            </a:p>
            <a:p>
              <a:pPr algn="ctr">
                <a:lnSpc>
                  <a:spcPts val="3041"/>
                </a:lnSpc>
              </a:pPr>
              <a:r>
                <a:rPr lang="en-US" sz="2172">
                  <a:solidFill>
                    <a:srgbClr val="000000"/>
                  </a:solidFill>
                  <a:latin typeface="Inter"/>
                </a:rPr>
                <a:t>21.2%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110504" y="278984"/>
              <a:ext cx="1281536" cy="10035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41"/>
                </a:lnSpc>
              </a:pPr>
              <a:r>
                <a:rPr lang="en-US" sz="2172">
                  <a:solidFill>
                    <a:srgbClr val="000000"/>
                  </a:solidFill>
                  <a:latin typeface="Inter"/>
                </a:rPr>
                <a:t>TS</a:t>
              </a:r>
            </a:p>
            <a:p>
              <a:pPr algn="ctr">
                <a:lnSpc>
                  <a:spcPts val="3041"/>
                </a:lnSpc>
              </a:pPr>
              <a:r>
                <a:rPr lang="en-US" sz="2172">
                  <a:solidFill>
                    <a:srgbClr val="000000"/>
                  </a:solidFill>
                  <a:latin typeface="Inter"/>
                </a:rPr>
                <a:t>7.2%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3532904" y="-47625"/>
              <a:ext cx="2025492" cy="10035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41"/>
                </a:lnSpc>
              </a:pPr>
              <a:r>
                <a:rPr lang="en-US" sz="2172">
                  <a:solidFill>
                    <a:srgbClr val="000000"/>
                  </a:solidFill>
                  <a:latin typeface="Inter"/>
                </a:rPr>
                <a:t>Recharges</a:t>
              </a:r>
            </a:p>
            <a:p>
              <a:pPr algn="ctr">
                <a:lnSpc>
                  <a:spcPts val="3041"/>
                </a:lnSpc>
              </a:pPr>
              <a:r>
                <a:rPr lang="en-US" sz="2172">
                  <a:solidFill>
                    <a:srgbClr val="000000"/>
                  </a:solidFill>
                  <a:latin typeface="Inter"/>
                </a:rPr>
                <a:t>1.5%</a:t>
              </a:r>
            </a:p>
          </p:txBody>
        </p: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673436" y="1248245"/>
              <a:ext cx="8017970" cy="8017970"/>
              <a:chOff x="0" y="0"/>
              <a:chExt cx="2540000" cy="254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05" y="0"/>
                <a:ext cx="2542875" cy="2545935"/>
              </a:xfrm>
              <a:custGeom>
                <a:avLst/>
                <a:gdLst/>
                <a:ahLst/>
                <a:cxnLst/>
                <a:rect l="l" t="t" r="r" b="b"/>
                <a:pathLst>
                  <a:path w="2542875" h="2545935">
                    <a:moveTo>
                      <a:pt x="1269895" y="0"/>
                    </a:moveTo>
                    <a:cubicBezTo>
                      <a:pt x="1969176" y="0"/>
                      <a:pt x="2536892" y="565293"/>
                      <a:pt x="2539883" y="1264568"/>
                    </a:cubicBezTo>
                    <a:cubicBezTo>
                      <a:pt x="2542874" y="1963843"/>
                      <a:pt x="1980015" y="2533971"/>
                      <a:pt x="1280759" y="2539953"/>
                    </a:cubicBezTo>
                    <a:cubicBezTo>
                      <a:pt x="581504" y="2545935"/>
                      <a:pt x="8972" y="1985520"/>
                      <a:pt x="0" y="1286296"/>
                    </a:cubicBezTo>
                    <a:lnTo>
                      <a:pt x="634947" y="1278148"/>
                    </a:lnTo>
                    <a:cubicBezTo>
                      <a:pt x="639434" y="1627760"/>
                      <a:pt x="925699" y="1907968"/>
                      <a:pt x="1275327" y="1904977"/>
                    </a:cubicBezTo>
                    <a:cubicBezTo>
                      <a:pt x="1624955" y="1901986"/>
                      <a:pt x="1906385" y="1616921"/>
                      <a:pt x="1904889" y="1267284"/>
                    </a:cubicBezTo>
                    <a:cubicBezTo>
                      <a:pt x="1903394" y="917647"/>
                      <a:pt x="1619536" y="635000"/>
                      <a:pt x="1269895" y="635000"/>
                    </a:cubicBezTo>
                    <a:close/>
                  </a:path>
                </a:pathLst>
              </a:custGeom>
              <a:solidFill>
                <a:srgbClr val="C6F223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-29831" y="127903"/>
                <a:ext cx="1022111" cy="1221841"/>
              </a:xfrm>
              <a:custGeom>
                <a:avLst/>
                <a:gdLst/>
                <a:ahLst/>
                <a:cxnLst/>
                <a:rect l="l" t="t" r="r" b="b"/>
                <a:pathLst>
                  <a:path w="1022111" h="1221841">
                    <a:moveTo>
                      <a:pt x="32337" y="1221841"/>
                    </a:moveTo>
                    <a:cubicBezTo>
                      <a:pt x="0" y="707860"/>
                      <a:pt x="281260" y="225236"/>
                      <a:pt x="744391" y="0"/>
                    </a:cubicBezTo>
                    <a:lnTo>
                      <a:pt x="1022111" y="571048"/>
                    </a:lnTo>
                    <a:cubicBezTo>
                      <a:pt x="790545" y="683667"/>
                      <a:pt x="649916" y="924979"/>
                      <a:pt x="666084" y="1181969"/>
                    </a:cubicBezTo>
                    <a:close/>
                  </a:path>
                </a:pathLst>
              </a:custGeom>
              <a:solidFill>
                <a:srgbClr val="49D762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658173" y="105"/>
                <a:ext cx="603679" cy="713441"/>
              </a:xfrm>
              <a:custGeom>
                <a:avLst/>
                <a:gdLst/>
                <a:ahLst/>
                <a:cxnLst/>
                <a:rect l="l" t="t" r="r" b="b"/>
                <a:pathLst>
                  <a:path w="603679" h="713441">
                    <a:moveTo>
                      <a:pt x="0" y="156986"/>
                    </a:moveTo>
                    <a:cubicBezTo>
                      <a:pt x="182623" y="56588"/>
                      <a:pt x="387147" y="2674"/>
                      <a:pt x="595531" y="0"/>
                    </a:cubicBezTo>
                    <a:lnTo>
                      <a:pt x="603679" y="634947"/>
                    </a:lnTo>
                    <a:cubicBezTo>
                      <a:pt x="499487" y="636284"/>
                      <a:pt x="397225" y="663241"/>
                      <a:pt x="305913" y="713440"/>
                    </a:cubicBezTo>
                    <a:close/>
                  </a:path>
                </a:pathLst>
              </a:custGeom>
              <a:solidFill>
                <a:srgbClr val="00B288"/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1190256" y="0"/>
                <a:ext cx="79681" cy="636253"/>
              </a:xfrm>
              <a:custGeom>
                <a:avLst/>
                <a:gdLst/>
                <a:ahLst/>
                <a:cxnLst/>
                <a:rect l="l" t="t" r="r" b="b"/>
                <a:pathLst>
                  <a:path w="79681" h="636253">
                    <a:moveTo>
                      <a:pt x="0" y="2506"/>
                    </a:moveTo>
                    <a:cubicBezTo>
                      <a:pt x="26506" y="838"/>
                      <a:pt x="53058" y="3"/>
                      <a:pt x="79617" y="0"/>
                    </a:cubicBezTo>
                    <a:lnTo>
                      <a:pt x="79681" y="635000"/>
                    </a:lnTo>
                    <a:cubicBezTo>
                      <a:pt x="66401" y="635001"/>
                      <a:pt x="53125" y="635419"/>
                      <a:pt x="39872" y="636253"/>
                    </a:cubicBezTo>
                    <a:close/>
                  </a:path>
                </a:pathLst>
              </a:custGeom>
              <a:solidFill>
                <a:srgbClr val="008890"/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1270000" y="0"/>
                <a:ext cx="127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635000">
                    <a:moveTo>
                      <a:pt x="0" y="0"/>
                    </a:moveTo>
                    <a:cubicBezTo>
                      <a:pt x="42" y="0"/>
                      <a:pt x="85" y="0"/>
                      <a:pt x="127" y="0"/>
                    </a:cubicBezTo>
                    <a:lnTo>
                      <a:pt x="63" y="635000"/>
                    </a:lnTo>
                    <a:cubicBezTo>
                      <a:pt x="42" y="635000"/>
                      <a:pt x="21" y="635000"/>
                      <a:pt x="0" y="635000"/>
                    </a:cubicBezTo>
                    <a:close/>
                  </a:path>
                </a:pathLst>
              </a:custGeom>
              <a:solidFill>
                <a:srgbClr val="005E78"/>
              </a:solidFill>
            </p:spPr>
          </p:sp>
        </p:grpSp>
      </p:grpSp>
      <p:grpSp>
        <p:nvGrpSpPr>
          <p:cNvPr id="14" name="Group 14"/>
          <p:cNvGrpSpPr/>
          <p:nvPr/>
        </p:nvGrpSpPr>
        <p:grpSpPr>
          <a:xfrm>
            <a:off x="6062918" y="8244857"/>
            <a:ext cx="6681375" cy="1450066"/>
            <a:chOff x="0" y="-9525"/>
            <a:chExt cx="8908499" cy="1933423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9525"/>
              <a:ext cx="8908499" cy="1330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11"/>
                </a:lnSpc>
              </a:pPr>
              <a:r>
                <a:rPr lang="en-US" sz="6500">
                  <a:solidFill>
                    <a:srgbClr val="094850"/>
                  </a:solidFill>
                  <a:latin typeface="Hammersmith One"/>
                </a:rPr>
                <a:t>$52,385,670 </a:t>
              </a:r>
              <a:endParaRPr lang="en-US" sz="6509">
                <a:solidFill>
                  <a:srgbClr val="094850"/>
                </a:solidFill>
                <a:latin typeface="Hammersmith One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486513" y="1387805"/>
              <a:ext cx="7935473" cy="5360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99"/>
                </a:lnSpc>
              </a:pPr>
              <a:r>
                <a:rPr lang="en-US" sz="2666">
                  <a:solidFill>
                    <a:srgbClr val="FFFFFF"/>
                  </a:solidFill>
                  <a:latin typeface="Inter Bold"/>
                </a:rPr>
                <a:t>FY 2022-2023 Financial Plan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19600" y="115129"/>
            <a:ext cx="809100" cy="88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98"/>
              </a:lnSpc>
            </a:pPr>
            <a:r>
              <a:rPr lang="en-US" sz="4000">
                <a:solidFill>
                  <a:srgbClr val="000000"/>
                </a:solidFill>
                <a:latin typeface="Open Sans"/>
              </a:rPr>
              <a:t>05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49680" y="472553"/>
            <a:ext cx="10715964" cy="8002595"/>
            <a:chOff x="74847" y="0"/>
            <a:chExt cx="14287954" cy="10670127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5264590" y="0"/>
              <a:ext cx="8665234" cy="9995382"/>
              <a:chOff x="-6350" y="0"/>
              <a:chExt cx="10299700" cy="1188074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-6350" y="0"/>
                <a:ext cx="10299700" cy="11880745"/>
              </a:xfrm>
              <a:custGeom>
                <a:avLst/>
                <a:gdLst/>
                <a:ahLst/>
                <a:cxnLst/>
                <a:rect l="l" t="t" r="r" b="b"/>
                <a:pathLst>
                  <a:path w="10299700" h="11880745">
                    <a:moveTo>
                      <a:pt x="0" y="0"/>
                    </a:moveTo>
                    <a:lnTo>
                      <a:pt x="12700" y="0"/>
                    </a:lnTo>
                    <a:lnTo>
                      <a:pt x="12700" y="11880745"/>
                    </a:lnTo>
                    <a:lnTo>
                      <a:pt x="0" y="11880745"/>
                    </a:lnTo>
                    <a:close/>
                    <a:moveTo>
                      <a:pt x="3429000" y="0"/>
                    </a:moveTo>
                    <a:lnTo>
                      <a:pt x="3441700" y="0"/>
                    </a:lnTo>
                    <a:lnTo>
                      <a:pt x="3441700" y="11880745"/>
                    </a:lnTo>
                    <a:lnTo>
                      <a:pt x="3429000" y="11880745"/>
                    </a:lnTo>
                    <a:close/>
                    <a:moveTo>
                      <a:pt x="6858000" y="0"/>
                    </a:moveTo>
                    <a:lnTo>
                      <a:pt x="6870700" y="0"/>
                    </a:lnTo>
                    <a:lnTo>
                      <a:pt x="6870700" y="11880745"/>
                    </a:lnTo>
                    <a:lnTo>
                      <a:pt x="6858000" y="11880745"/>
                    </a:lnTo>
                    <a:close/>
                    <a:moveTo>
                      <a:pt x="10287000" y="0"/>
                    </a:moveTo>
                    <a:lnTo>
                      <a:pt x="10299700" y="0"/>
                    </a:lnTo>
                    <a:lnTo>
                      <a:pt x="10299700" y="11880745"/>
                    </a:lnTo>
                    <a:lnTo>
                      <a:pt x="10287000" y="11880745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4962666" y="10146331"/>
              <a:ext cx="614533" cy="5237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0%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722472" y="10146331"/>
              <a:ext cx="864620" cy="5237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20%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597806" y="10146331"/>
              <a:ext cx="883652" cy="5237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40%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3486161" y="10146331"/>
              <a:ext cx="876640" cy="5237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60%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4847" y="69893"/>
              <a:ext cx="5071359" cy="5174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Academic Affairs - 54.8% 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691806" y="843575"/>
              <a:ext cx="3379552" cy="5237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Facilities - 10.5% 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668624" y="1617256"/>
              <a:ext cx="4402735" cy="5237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00">
                  <a:solidFill>
                    <a:srgbClr val="000000"/>
                  </a:solidFill>
                  <a:latin typeface="Inter Bold"/>
                </a:rPr>
                <a:t>Fixed Costs - 9.3% </a:t>
              </a:r>
              <a:endParaRPr lang="en-US" sz="2345">
                <a:solidFill>
                  <a:srgbClr val="000000"/>
                </a:solidFill>
                <a:latin typeface="Inter Bold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391659" y="2390937"/>
              <a:ext cx="4679702" cy="51749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Student Affairs – 9.1% 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325896" y="3164618"/>
              <a:ext cx="3745463" cy="5237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ITS - 7.7%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2936936" y="3938299"/>
              <a:ext cx="2134421" cy="10888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00" b="1">
                  <a:solidFill>
                    <a:srgbClr val="000000"/>
                  </a:solidFill>
                  <a:latin typeface="Inter Bold"/>
                </a:rPr>
                <a:t>B&amp;F – 5.9%</a:t>
              </a:r>
              <a:endParaRPr lang="en-US" sz="2345" b="1">
                <a:solidFill>
                  <a:srgbClr val="000000"/>
                </a:solidFill>
                <a:latin typeface="Inter Bold"/>
              </a:endParaRPr>
            </a:p>
            <a:p>
              <a:pPr algn="r">
                <a:lnSpc>
                  <a:spcPts val="3283"/>
                </a:lnSpc>
              </a:pPr>
              <a:r>
                <a:rPr lang="en-US" sz="2300" b="1">
                  <a:solidFill>
                    <a:srgbClr val="000000"/>
                  </a:solidFill>
                  <a:latin typeface="Inter Bold"/>
                </a:rPr>
                <a:t>         </a:t>
              </a:r>
              <a:r>
                <a:rPr lang="en-US" sz="2300">
                  <a:solidFill>
                    <a:srgbClr val="000000"/>
                  </a:solidFill>
                  <a:latin typeface="Inter Bold"/>
                </a:rPr>
                <a:t> </a:t>
              </a:r>
              <a:endParaRPr lang="en-US" sz="2300">
                <a:solidFill>
                  <a:srgbClr val="000000"/>
                </a:solidFill>
                <a:latin typeface="Inter Bold"/>
                <a:ea typeface="Inte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796201" y="4711980"/>
              <a:ext cx="2275158" cy="5237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UPD - 5.1% 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516549" y="5485661"/>
              <a:ext cx="3554809" cy="5237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Enrollment - 2.8%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91658" y="6259342"/>
              <a:ext cx="4679700" cy="5237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Communications - 2.0% 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812881" y="7033023"/>
              <a:ext cx="3258478" cy="5237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President - 1.9% 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4848" y="7806704"/>
              <a:ext cx="4996512" cy="5237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Advancement - 1.2% 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879006" y="8580386"/>
              <a:ext cx="4192352" cy="5237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HR - 1.1% 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2970995" y="9354067"/>
              <a:ext cx="2100364" cy="5237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83"/>
                </a:lnSpc>
              </a:pPr>
              <a:r>
                <a:rPr lang="en-US" sz="2345">
                  <a:solidFill>
                    <a:srgbClr val="000000"/>
                  </a:solidFill>
                  <a:latin typeface="Inter Bold"/>
                </a:rPr>
                <a:t>DEI - 0.2% </a:t>
              </a:r>
            </a:p>
          </p:txBody>
        </p:sp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5269932" y="0"/>
              <a:ext cx="7318436" cy="9995387"/>
              <a:chOff x="0" y="0"/>
              <a:chExt cx="8698865" cy="11880746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698865" cy="845361"/>
              </a:xfrm>
              <a:custGeom>
                <a:avLst/>
                <a:gdLst/>
                <a:ahLst/>
                <a:cxnLst/>
                <a:rect l="l" t="t" r="r" b="b"/>
                <a:pathLst>
                  <a:path w="8698865" h="845361">
                    <a:moveTo>
                      <a:pt x="0" y="0"/>
                    </a:moveTo>
                    <a:lnTo>
                      <a:pt x="8631236" y="0"/>
                    </a:lnTo>
                    <a:cubicBezTo>
                      <a:pt x="8649172" y="0"/>
                      <a:pt x="8666374" y="7125"/>
                      <a:pt x="8679057" y="19808"/>
                    </a:cubicBezTo>
                    <a:cubicBezTo>
                      <a:pt x="8691740" y="32491"/>
                      <a:pt x="8698865" y="49693"/>
                      <a:pt x="8698865" y="67629"/>
                    </a:cubicBezTo>
                    <a:lnTo>
                      <a:pt x="8698865" y="777732"/>
                    </a:lnTo>
                    <a:cubicBezTo>
                      <a:pt x="8698865" y="795668"/>
                      <a:pt x="8691740" y="812870"/>
                      <a:pt x="8679057" y="825553"/>
                    </a:cubicBezTo>
                    <a:cubicBezTo>
                      <a:pt x="8666374" y="838236"/>
                      <a:pt x="8649172" y="845361"/>
                      <a:pt x="8631236" y="845361"/>
                    </a:cubicBezTo>
                    <a:lnTo>
                      <a:pt x="0" y="845361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0" y="919615"/>
                <a:ext cx="1635125" cy="845361"/>
              </a:xfrm>
              <a:custGeom>
                <a:avLst/>
                <a:gdLst/>
                <a:ahLst/>
                <a:cxnLst/>
                <a:rect l="l" t="t" r="r" b="b"/>
                <a:pathLst>
                  <a:path w="1635125" h="845361">
                    <a:moveTo>
                      <a:pt x="0" y="0"/>
                    </a:moveTo>
                    <a:lnTo>
                      <a:pt x="1567496" y="0"/>
                    </a:lnTo>
                    <a:cubicBezTo>
                      <a:pt x="1604847" y="0"/>
                      <a:pt x="1635125" y="30279"/>
                      <a:pt x="1635125" y="67629"/>
                    </a:cubicBezTo>
                    <a:lnTo>
                      <a:pt x="1635125" y="777732"/>
                    </a:lnTo>
                    <a:cubicBezTo>
                      <a:pt x="1635125" y="795668"/>
                      <a:pt x="1628000" y="812870"/>
                      <a:pt x="1615317" y="825553"/>
                    </a:cubicBezTo>
                    <a:cubicBezTo>
                      <a:pt x="1602634" y="838236"/>
                      <a:pt x="1585432" y="845361"/>
                      <a:pt x="1567496" y="845361"/>
                    </a:cubicBezTo>
                    <a:lnTo>
                      <a:pt x="0" y="845361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0" y="1839231"/>
                <a:ext cx="1360805" cy="845361"/>
              </a:xfrm>
              <a:custGeom>
                <a:avLst/>
                <a:gdLst/>
                <a:ahLst/>
                <a:cxnLst/>
                <a:rect l="l" t="t" r="r" b="b"/>
                <a:pathLst>
                  <a:path w="1360805" h="845361">
                    <a:moveTo>
                      <a:pt x="0" y="0"/>
                    </a:moveTo>
                    <a:lnTo>
                      <a:pt x="1293176" y="0"/>
                    </a:lnTo>
                    <a:cubicBezTo>
                      <a:pt x="1330527" y="0"/>
                      <a:pt x="1360805" y="30278"/>
                      <a:pt x="1360805" y="67629"/>
                    </a:cubicBezTo>
                    <a:lnTo>
                      <a:pt x="1360805" y="777732"/>
                    </a:lnTo>
                    <a:cubicBezTo>
                      <a:pt x="1360805" y="815082"/>
                      <a:pt x="1330527" y="845361"/>
                      <a:pt x="1293176" y="845361"/>
                    </a:cubicBezTo>
                    <a:lnTo>
                      <a:pt x="0" y="845361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0" y="2758846"/>
                <a:ext cx="1223645" cy="845361"/>
              </a:xfrm>
              <a:custGeom>
                <a:avLst/>
                <a:gdLst/>
                <a:ahLst/>
                <a:cxnLst/>
                <a:rect l="l" t="t" r="r" b="b"/>
                <a:pathLst>
                  <a:path w="1223645" h="845361">
                    <a:moveTo>
                      <a:pt x="0" y="0"/>
                    </a:moveTo>
                    <a:lnTo>
                      <a:pt x="1156016" y="0"/>
                    </a:lnTo>
                    <a:cubicBezTo>
                      <a:pt x="1193366" y="0"/>
                      <a:pt x="1223645" y="30279"/>
                      <a:pt x="1223645" y="67629"/>
                    </a:cubicBezTo>
                    <a:lnTo>
                      <a:pt x="1223645" y="777732"/>
                    </a:lnTo>
                    <a:cubicBezTo>
                      <a:pt x="1223645" y="815082"/>
                      <a:pt x="1193366" y="845361"/>
                      <a:pt x="1156016" y="845361"/>
                    </a:cubicBezTo>
                    <a:lnTo>
                      <a:pt x="0" y="845361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0" y="3678462"/>
                <a:ext cx="1103630" cy="845361"/>
              </a:xfrm>
              <a:custGeom>
                <a:avLst/>
                <a:gdLst/>
                <a:ahLst/>
                <a:cxnLst/>
                <a:rect l="l" t="t" r="r" b="b"/>
                <a:pathLst>
                  <a:path w="1103630" h="845361">
                    <a:moveTo>
                      <a:pt x="0" y="0"/>
                    </a:moveTo>
                    <a:lnTo>
                      <a:pt x="1036001" y="0"/>
                    </a:lnTo>
                    <a:cubicBezTo>
                      <a:pt x="1053937" y="0"/>
                      <a:pt x="1071139" y="7125"/>
                      <a:pt x="1083822" y="19808"/>
                    </a:cubicBezTo>
                    <a:cubicBezTo>
                      <a:pt x="1096505" y="32491"/>
                      <a:pt x="1103630" y="49692"/>
                      <a:pt x="1103630" y="67628"/>
                    </a:cubicBezTo>
                    <a:lnTo>
                      <a:pt x="1103630" y="777732"/>
                    </a:lnTo>
                    <a:cubicBezTo>
                      <a:pt x="1103630" y="795668"/>
                      <a:pt x="1096505" y="812869"/>
                      <a:pt x="1083822" y="825552"/>
                    </a:cubicBezTo>
                    <a:cubicBezTo>
                      <a:pt x="1071139" y="838235"/>
                      <a:pt x="1053937" y="845360"/>
                      <a:pt x="1036001" y="845360"/>
                    </a:cubicBezTo>
                    <a:lnTo>
                      <a:pt x="0" y="845360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0" y="4598077"/>
                <a:ext cx="1052195" cy="845360"/>
              </a:xfrm>
              <a:custGeom>
                <a:avLst/>
                <a:gdLst/>
                <a:ahLst/>
                <a:cxnLst/>
                <a:rect l="l" t="t" r="r" b="b"/>
                <a:pathLst>
                  <a:path w="1052195" h="845360">
                    <a:moveTo>
                      <a:pt x="0" y="0"/>
                    </a:moveTo>
                    <a:lnTo>
                      <a:pt x="984566" y="0"/>
                    </a:lnTo>
                    <a:cubicBezTo>
                      <a:pt x="1021916" y="0"/>
                      <a:pt x="1052195" y="30278"/>
                      <a:pt x="1052195" y="67629"/>
                    </a:cubicBezTo>
                    <a:lnTo>
                      <a:pt x="1052195" y="777732"/>
                    </a:lnTo>
                    <a:cubicBezTo>
                      <a:pt x="1052195" y="815082"/>
                      <a:pt x="1021916" y="845361"/>
                      <a:pt x="984566" y="845361"/>
                    </a:cubicBezTo>
                    <a:lnTo>
                      <a:pt x="0" y="845361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0" y="5517692"/>
                <a:ext cx="606425" cy="845361"/>
              </a:xfrm>
              <a:custGeom>
                <a:avLst/>
                <a:gdLst/>
                <a:ahLst/>
                <a:cxnLst/>
                <a:rect l="l" t="t" r="r" b="b"/>
                <a:pathLst>
                  <a:path w="606425" h="845361">
                    <a:moveTo>
                      <a:pt x="0" y="0"/>
                    </a:moveTo>
                    <a:lnTo>
                      <a:pt x="538796" y="0"/>
                    </a:lnTo>
                    <a:cubicBezTo>
                      <a:pt x="576147" y="0"/>
                      <a:pt x="606425" y="30279"/>
                      <a:pt x="606425" y="67629"/>
                    </a:cubicBezTo>
                    <a:lnTo>
                      <a:pt x="606425" y="777732"/>
                    </a:lnTo>
                    <a:cubicBezTo>
                      <a:pt x="606425" y="815083"/>
                      <a:pt x="576147" y="845361"/>
                      <a:pt x="538796" y="845361"/>
                    </a:cubicBezTo>
                    <a:lnTo>
                      <a:pt x="0" y="845361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30" name="Freeform 30"/>
              <p:cNvSpPr/>
              <p:nvPr/>
            </p:nvSpPr>
            <p:spPr>
              <a:xfrm>
                <a:off x="0" y="6437308"/>
                <a:ext cx="486410" cy="845361"/>
              </a:xfrm>
              <a:custGeom>
                <a:avLst/>
                <a:gdLst/>
                <a:ahLst/>
                <a:cxnLst/>
                <a:rect l="l" t="t" r="r" b="b"/>
                <a:pathLst>
                  <a:path w="486410" h="845361">
                    <a:moveTo>
                      <a:pt x="0" y="0"/>
                    </a:moveTo>
                    <a:lnTo>
                      <a:pt x="418781" y="0"/>
                    </a:lnTo>
                    <a:cubicBezTo>
                      <a:pt x="456131" y="0"/>
                      <a:pt x="486410" y="30278"/>
                      <a:pt x="486410" y="67628"/>
                    </a:cubicBezTo>
                    <a:lnTo>
                      <a:pt x="486410" y="777731"/>
                    </a:lnTo>
                    <a:cubicBezTo>
                      <a:pt x="486410" y="795668"/>
                      <a:pt x="479285" y="812870"/>
                      <a:pt x="466602" y="825553"/>
                    </a:cubicBezTo>
                    <a:cubicBezTo>
                      <a:pt x="453919" y="838236"/>
                      <a:pt x="436717" y="845361"/>
                      <a:pt x="418781" y="845361"/>
                    </a:cubicBezTo>
                    <a:lnTo>
                      <a:pt x="0" y="845361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31" name="Freeform 31"/>
              <p:cNvSpPr/>
              <p:nvPr/>
            </p:nvSpPr>
            <p:spPr>
              <a:xfrm>
                <a:off x="0" y="7356923"/>
                <a:ext cx="332105" cy="845361"/>
              </a:xfrm>
              <a:custGeom>
                <a:avLst/>
                <a:gdLst/>
                <a:ahLst/>
                <a:cxnLst/>
                <a:rect l="l" t="t" r="r" b="b"/>
                <a:pathLst>
                  <a:path w="332105" h="845361">
                    <a:moveTo>
                      <a:pt x="0" y="0"/>
                    </a:moveTo>
                    <a:lnTo>
                      <a:pt x="264476" y="0"/>
                    </a:lnTo>
                    <a:cubicBezTo>
                      <a:pt x="282413" y="0"/>
                      <a:pt x="299614" y="7125"/>
                      <a:pt x="312297" y="19808"/>
                    </a:cubicBezTo>
                    <a:cubicBezTo>
                      <a:pt x="324980" y="32491"/>
                      <a:pt x="332105" y="49693"/>
                      <a:pt x="332105" y="67629"/>
                    </a:cubicBezTo>
                    <a:lnTo>
                      <a:pt x="332105" y="777732"/>
                    </a:lnTo>
                    <a:cubicBezTo>
                      <a:pt x="332105" y="795668"/>
                      <a:pt x="324980" y="812870"/>
                      <a:pt x="312297" y="825553"/>
                    </a:cubicBezTo>
                    <a:cubicBezTo>
                      <a:pt x="299614" y="838236"/>
                      <a:pt x="282413" y="845361"/>
                      <a:pt x="264476" y="845361"/>
                    </a:cubicBezTo>
                    <a:lnTo>
                      <a:pt x="0" y="845361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32" name="Freeform 32"/>
              <p:cNvSpPr/>
              <p:nvPr/>
            </p:nvSpPr>
            <p:spPr>
              <a:xfrm>
                <a:off x="0" y="8276538"/>
                <a:ext cx="332105" cy="845361"/>
              </a:xfrm>
              <a:custGeom>
                <a:avLst/>
                <a:gdLst/>
                <a:ahLst/>
                <a:cxnLst/>
                <a:rect l="l" t="t" r="r" b="b"/>
                <a:pathLst>
                  <a:path w="332105" h="845361">
                    <a:moveTo>
                      <a:pt x="0" y="0"/>
                    </a:moveTo>
                    <a:lnTo>
                      <a:pt x="264476" y="0"/>
                    </a:lnTo>
                    <a:cubicBezTo>
                      <a:pt x="282413" y="0"/>
                      <a:pt x="299614" y="7125"/>
                      <a:pt x="312297" y="19808"/>
                    </a:cubicBezTo>
                    <a:cubicBezTo>
                      <a:pt x="324980" y="32491"/>
                      <a:pt x="332105" y="49693"/>
                      <a:pt x="332105" y="67629"/>
                    </a:cubicBezTo>
                    <a:lnTo>
                      <a:pt x="332105" y="777733"/>
                    </a:lnTo>
                    <a:cubicBezTo>
                      <a:pt x="332105" y="815083"/>
                      <a:pt x="301826" y="845361"/>
                      <a:pt x="264476" y="845361"/>
                    </a:cubicBezTo>
                    <a:lnTo>
                      <a:pt x="0" y="845361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33" name="Freeform 33"/>
              <p:cNvSpPr/>
              <p:nvPr/>
            </p:nvSpPr>
            <p:spPr>
              <a:xfrm>
                <a:off x="0" y="9196154"/>
                <a:ext cx="194945" cy="845360"/>
              </a:xfrm>
              <a:custGeom>
                <a:avLst/>
                <a:gdLst/>
                <a:ahLst/>
                <a:cxnLst/>
                <a:rect l="l" t="t" r="r" b="b"/>
                <a:pathLst>
                  <a:path w="194945" h="845360">
                    <a:moveTo>
                      <a:pt x="0" y="0"/>
                    </a:moveTo>
                    <a:lnTo>
                      <a:pt x="127316" y="0"/>
                    </a:lnTo>
                    <a:cubicBezTo>
                      <a:pt x="164666" y="0"/>
                      <a:pt x="194945" y="30278"/>
                      <a:pt x="194945" y="67629"/>
                    </a:cubicBezTo>
                    <a:lnTo>
                      <a:pt x="194945" y="777732"/>
                    </a:lnTo>
                    <a:cubicBezTo>
                      <a:pt x="194945" y="815082"/>
                      <a:pt x="164666" y="845360"/>
                      <a:pt x="127316" y="845360"/>
                    </a:cubicBezTo>
                    <a:lnTo>
                      <a:pt x="0" y="845360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34" name="Freeform 34"/>
              <p:cNvSpPr/>
              <p:nvPr/>
            </p:nvSpPr>
            <p:spPr>
              <a:xfrm>
                <a:off x="0" y="10115769"/>
                <a:ext cx="160655" cy="845361"/>
              </a:xfrm>
              <a:custGeom>
                <a:avLst/>
                <a:gdLst/>
                <a:ahLst/>
                <a:cxnLst/>
                <a:rect l="l" t="t" r="r" b="b"/>
                <a:pathLst>
                  <a:path w="160655" h="845361">
                    <a:moveTo>
                      <a:pt x="0" y="0"/>
                    </a:moveTo>
                    <a:lnTo>
                      <a:pt x="93026" y="0"/>
                    </a:lnTo>
                    <a:cubicBezTo>
                      <a:pt x="130376" y="0"/>
                      <a:pt x="160655" y="30278"/>
                      <a:pt x="160655" y="67629"/>
                    </a:cubicBezTo>
                    <a:lnTo>
                      <a:pt x="160655" y="777732"/>
                    </a:lnTo>
                    <a:cubicBezTo>
                      <a:pt x="160655" y="795668"/>
                      <a:pt x="153530" y="812870"/>
                      <a:pt x="140847" y="825553"/>
                    </a:cubicBezTo>
                    <a:cubicBezTo>
                      <a:pt x="128164" y="838236"/>
                      <a:pt x="110962" y="845361"/>
                      <a:pt x="93026" y="845361"/>
                    </a:cubicBezTo>
                    <a:lnTo>
                      <a:pt x="0" y="845361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0" y="11035385"/>
                <a:ext cx="57785" cy="845361"/>
              </a:xfrm>
              <a:custGeom>
                <a:avLst/>
                <a:gdLst/>
                <a:ahLst/>
                <a:cxnLst/>
                <a:rect l="l" t="t" r="r" b="b"/>
                <a:pathLst>
                  <a:path w="57785" h="84536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31914" y="0"/>
                      <a:pt x="57785" y="25871"/>
                      <a:pt x="57785" y="57784"/>
                    </a:cubicBezTo>
                    <a:lnTo>
                      <a:pt x="57785" y="787576"/>
                    </a:lnTo>
                    <a:cubicBezTo>
                      <a:pt x="57785" y="819489"/>
                      <a:pt x="31914" y="845360"/>
                      <a:pt x="0" y="845360"/>
                    </a:cubicBezTo>
                    <a:lnTo>
                      <a:pt x="0" y="845360"/>
                    </a:lnTo>
                    <a:close/>
                  </a:path>
                </a:pathLst>
              </a:custGeom>
              <a:solidFill>
                <a:srgbClr val="89E798"/>
              </a:solidFill>
            </p:spPr>
          </p:sp>
        </p:grpSp>
      </p:grpSp>
      <p:sp>
        <p:nvSpPr>
          <p:cNvPr id="36" name="AutoShape 36"/>
          <p:cNvSpPr/>
          <p:nvPr/>
        </p:nvSpPr>
        <p:spPr>
          <a:xfrm>
            <a:off x="0" y="8498183"/>
            <a:ext cx="18288000" cy="1788817"/>
          </a:xfrm>
          <a:prstGeom prst="rect">
            <a:avLst/>
          </a:prstGeom>
          <a:solidFill>
            <a:srgbClr val="89E798"/>
          </a:solidFill>
        </p:spPr>
      </p:sp>
      <p:sp>
        <p:nvSpPr>
          <p:cNvPr id="37" name="TextBox 37"/>
          <p:cNvSpPr txBox="1"/>
          <p:nvPr/>
        </p:nvSpPr>
        <p:spPr>
          <a:xfrm>
            <a:off x="1028700" y="8906817"/>
            <a:ext cx="15963900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6399">
                <a:solidFill>
                  <a:srgbClr val="000000"/>
                </a:solidFill>
                <a:latin typeface="Hammersmith One"/>
              </a:rPr>
              <a:t>All Funds Budget- Allocations by Division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19600" y="115129"/>
            <a:ext cx="809100" cy="88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98"/>
              </a:lnSpc>
            </a:pPr>
            <a:r>
              <a:rPr lang="en-US" sz="4000">
                <a:solidFill>
                  <a:srgbClr val="000000"/>
                </a:solidFill>
                <a:latin typeface="Open Sans"/>
              </a:rPr>
              <a:t>05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15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Green Simple Illustrative Finance Report Finance Presentation</dc:title>
  <dc:creator>Martha M. Santana</dc:creator>
  <cp:revision>2</cp:revision>
  <cp:lastPrinted>2022-11-08T17:45:08Z</cp:lastPrinted>
  <dcterms:created xsi:type="dcterms:W3CDTF">2006-08-16T00:00:00Z</dcterms:created>
  <dcterms:modified xsi:type="dcterms:W3CDTF">2022-12-02T16:13:14Z</dcterms:modified>
  <dc:identifier>DAEteRxiXKU</dc:identifier>
</cp:coreProperties>
</file>

<file path=docProps/thumbnail.jpeg>
</file>